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Rubik ExtraBold"/>
      <p:bold r:id="rId22"/>
      <p:boldItalic r:id="rId23"/>
    </p:embeddedFont>
    <p:embeddedFont>
      <p:font typeface="Rubik"/>
      <p:regular r:id="rId24"/>
      <p:bold r:id="rId25"/>
      <p:italic r:id="rId26"/>
      <p:boldItalic r:id="rId27"/>
    </p:embeddedFont>
    <p:embeddedFont>
      <p:font typeface="Rubik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2" roundtripDataSignature="AMtx7miHtvpvdFOIo8w+y8bwkwo6nEj4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ubikExtraBold-bold.fntdata"/><Relationship Id="rId21" Type="http://schemas.openxmlformats.org/officeDocument/2006/relationships/font" Target="fonts/Roboto-boldItalic.fntdata"/><Relationship Id="rId24" Type="http://schemas.openxmlformats.org/officeDocument/2006/relationships/font" Target="fonts/Rubik-regular.fntdata"/><Relationship Id="rId23" Type="http://schemas.openxmlformats.org/officeDocument/2006/relationships/font" Target="fonts/Rubik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italic.fntdata"/><Relationship Id="rId25" Type="http://schemas.openxmlformats.org/officeDocument/2006/relationships/font" Target="fonts/Rubik-bold.fntdata"/><Relationship Id="rId28" Type="http://schemas.openxmlformats.org/officeDocument/2006/relationships/font" Target="fonts/RubikSemiBold-regular.fntdata"/><Relationship Id="rId27" Type="http://schemas.openxmlformats.org/officeDocument/2006/relationships/font" Target="fonts/Rubi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SemiBold-boldItalic.fntdata"/><Relationship Id="rId30" Type="http://schemas.openxmlformats.org/officeDocument/2006/relationships/font" Target="fonts/RubikSemiBold-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e3417a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6e3417a24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rgbClr val="333333"/>
                </a:solidFill>
                <a:latin typeface="Rubik"/>
                <a:ea typeface="Rubik"/>
                <a:cs typeface="Rubik"/>
                <a:sym typeface="Rubik"/>
              </a:rPr>
              <a:t>Pain point dari permasalahannya adalah </a:t>
            </a:r>
            <a:r>
              <a:rPr lang="en" sz="1200">
                <a:solidFill>
                  <a:srgbClr val="333333"/>
                </a:solidFill>
                <a:latin typeface="Rubik"/>
                <a:ea typeface="Rubik"/>
                <a:cs typeface="Rubik"/>
                <a:sym typeface="Rubik"/>
              </a:rPr>
              <a:t>Flow yang rumit dan tidak jelas membuat pengguna (investor/pemodal) memutuskan tidak melakukan transaksi pada sebuah layanan/platform</a:t>
            </a:r>
            <a:endParaRPr sz="1200">
              <a:solidFill>
                <a:srgbClr val="333333"/>
              </a:solidFill>
              <a:latin typeface="Rubik"/>
              <a:ea typeface="Rubik"/>
              <a:cs typeface="Rubik"/>
              <a:sym typeface="Rubik"/>
            </a:endParaRPr>
          </a:p>
          <a:p>
            <a:pPr indent="0" lvl="0" marL="0" rtl="0" algn="l">
              <a:lnSpc>
                <a:spcPct val="120000"/>
              </a:lnSpc>
              <a:spcBef>
                <a:spcPts val="0"/>
              </a:spcBef>
              <a:spcAft>
                <a:spcPts val="0"/>
              </a:spcAft>
              <a:buSzPts val="1100"/>
              <a:buNone/>
            </a:pPr>
            <a:br>
              <a:rPr lang="en" sz="1050">
                <a:solidFill>
                  <a:schemeClr val="dk1"/>
                </a:solidFill>
                <a:highlight>
                  <a:srgbClr val="FFFFFF"/>
                </a:highlight>
                <a:latin typeface="Roboto"/>
                <a:ea typeface="Roboto"/>
                <a:cs typeface="Roboto"/>
                <a:sym typeface="Roboto"/>
              </a:rPr>
            </a:br>
            <a:r>
              <a:rPr lang="en" sz="1050">
                <a:solidFill>
                  <a:schemeClr val="dk1"/>
                </a:solidFill>
                <a:highlight>
                  <a:srgbClr val="FFFFFF"/>
                </a:highlight>
                <a:latin typeface="Roboto"/>
                <a:ea typeface="Roboto"/>
                <a:cs typeface="Roboto"/>
                <a:sym typeface="Roboto"/>
              </a:rPr>
              <a:t>Solusinya adalah </a:t>
            </a:r>
            <a:r>
              <a:rPr lang="en" sz="1200">
                <a:solidFill>
                  <a:srgbClr val="333333"/>
                </a:solidFill>
                <a:latin typeface="Rubik"/>
                <a:ea typeface="Rubik"/>
                <a:cs typeface="Rubik"/>
                <a:sym typeface="Rubik"/>
              </a:rPr>
              <a:t>Buatlah user flow atau alur untuk pengguna yang jelas, mudah dan terdokumentasi, agar pengguna (investor/pemodal) tidak merasa kesulitan untuk mencapai goalnya</a:t>
            </a:r>
            <a:endParaRPr sz="1200">
              <a:solidFill>
                <a:srgbClr val="333333"/>
              </a:solidFill>
              <a:latin typeface="Rubik"/>
              <a:ea typeface="Rubik"/>
              <a:cs typeface="Rubik"/>
              <a:sym typeface="Rubik"/>
            </a:endParaRPr>
          </a:p>
          <a:p>
            <a:pPr indent="0" lvl="0" marL="0" rtl="0" algn="l">
              <a:lnSpc>
                <a:spcPct val="120000"/>
              </a:lnSpc>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6ce5dd3e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6ce5dd3ef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dk1"/>
              </a:buClr>
              <a:buSzPts val="1100"/>
              <a:buFont typeface="Arial"/>
              <a:buNone/>
            </a:pPr>
            <a:r>
              <a:rPr lang="en" sz="1200">
                <a:solidFill>
                  <a:srgbClr val="2E2F30"/>
                </a:solidFill>
                <a:highlight>
                  <a:srgbClr val="FFFFFF"/>
                </a:highlight>
              </a:rPr>
              <a:t>Berikut ini merupakan contoh user flow dari persamalahan tersebut terkait alur pemodal pada salah satu platform di FundEx</a:t>
            </a:r>
            <a:br>
              <a:rPr lang="en" sz="1200">
                <a:solidFill>
                  <a:srgbClr val="2E2F30"/>
                </a:solidFill>
                <a:highlight>
                  <a:srgbClr val="FFFFFF"/>
                </a:highlight>
              </a:rPr>
            </a:br>
            <a:br>
              <a:rPr lang="en" sz="1200">
                <a:solidFill>
                  <a:srgbClr val="2E2F30"/>
                </a:solidFill>
                <a:highlight>
                  <a:srgbClr val="FFFFFF"/>
                </a:highlight>
              </a:rPr>
            </a:br>
            <a:r>
              <a:rPr lang="en" sz="1200">
                <a:solidFill>
                  <a:srgbClr val="2E2F30"/>
                </a:solidFill>
                <a:highlight>
                  <a:srgbClr val="FFFFFF"/>
                </a:highlight>
              </a:rPr>
              <a:t>1. Registrasi</a:t>
            </a:r>
            <a:endParaRPr sz="1200">
              <a:solidFill>
                <a:srgbClr val="2E2F30"/>
              </a:solidFill>
              <a:highlight>
                <a:srgbClr val="FFFFFF"/>
              </a:highlight>
            </a:endParaRPr>
          </a:p>
          <a:p>
            <a:pPr indent="0" lvl="0" marL="0" rtl="0" algn="just">
              <a:lnSpc>
                <a:spcPct val="180000"/>
              </a:lnSpc>
              <a:spcBef>
                <a:spcPts val="200"/>
              </a:spcBef>
              <a:spcAft>
                <a:spcPts val="0"/>
              </a:spcAft>
              <a:buSzPts val="1100"/>
              <a:buNone/>
            </a:pPr>
            <a:r>
              <a:rPr lang="en" sz="1000">
                <a:solidFill>
                  <a:srgbClr val="2E2F30"/>
                </a:solidFill>
                <a:highlight>
                  <a:srgbClr val="FFFFFF"/>
                </a:highlight>
              </a:rPr>
              <a:t>Pemodal melakukan pendaftaran di platform FundEx dengan memilih opsi investasi pribadi atau investasi institusi pada halaman registrasi. Proses pendaftaran investasi institusi harus dilakukan oleh direktur utama atau pihak yang memiliki surat kuasa.</a:t>
            </a:r>
            <a:endParaRPr sz="1000">
              <a:solidFill>
                <a:srgbClr val="2E2F30"/>
              </a:solidFill>
              <a:highlight>
                <a:srgbClr val="FFFFFF"/>
              </a:highlight>
            </a:endParaRPr>
          </a:p>
          <a:p>
            <a:pPr indent="0" lvl="0" marL="0" marR="139700" rtl="0" algn="just">
              <a:lnSpc>
                <a:spcPct val="120000"/>
              </a:lnSpc>
              <a:spcBef>
                <a:spcPts val="2400"/>
              </a:spcBef>
              <a:spcAft>
                <a:spcPts val="0"/>
              </a:spcAft>
              <a:buSzPts val="1100"/>
              <a:buNone/>
            </a:pPr>
            <a:r>
              <a:rPr lang="en" sz="1200">
                <a:solidFill>
                  <a:srgbClr val="2E2F30"/>
                </a:solidFill>
                <a:highlight>
                  <a:srgbClr val="FFFFFF"/>
                </a:highlight>
              </a:rPr>
              <a:t>2. KYC [Know-Your-Customer]</a:t>
            </a:r>
            <a:endParaRPr sz="1200">
              <a:solidFill>
                <a:srgbClr val="2E2F30"/>
              </a:solidFill>
              <a:highlight>
                <a:srgbClr val="FFFFFF"/>
              </a:highlight>
            </a:endParaRPr>
          </a:p>
          <a:p>
            <a:pPr indent="0" lvl="0" marL="0" marR="139700" rtl="0" algn="just">
              <a:lnSpc>
                <a:spcPct val="180000"/>
              </a:lnSpc>
              <a:spcBef>
                <a:spcPts val="200"/>
              </a:spcBef>
              <a:spcAft>
                <a:spcPts val="0"/>
              </a:spcAft>
              <a:buClr>
                <a:schemeClr val="dk1"/>
              </a:buClr>
              <a:buSzPts val="1100"/>
              <a:buFont typeface="Arial"/>
              <a:buNone/>
            </a:pPr>
            <a:r>
              <a:rPr lang="en" sz="1000">
                <a:solidFill>
                  <a:srgbClr val="2E2F30"/>
                </a:solidFill>
                <a:highlight>
                  <a:srgbClr val="FFFFFF"/>
                </a:highlight>
              </a:rPr>
              <a:t>e-KYC adalah proses untuk mengidentifikasi dan memverifikasi calon pemodal secara elektronik. FundEx akan melakukan validasi berdasarkan dokumen elektronik yang diunggah oleh pemodal. Pemodal yang belum lulus e-KYC tidak dapat membeli efek. Jika sudah lulus e-KYC, FundEx akan membuatkan SID1 (jika belum ada) dan SRE2 untuk pemodal di bank kustodian.</a:t>
            </a:r>
            <a:endParaRPr sz="1000">
              <a:solidFill>
                <a:srgbClr val="2E2F30"/>
              </a:solidFill>
              <a:highlight>
                <a:srgbClr val="FFFFFF"/>
              </a:highlight>
            </a:endParaRPr>
          </a:p>
          <a:p>
            <a:pPr indent="0" lvl="0" marL="0" rtl="0" algn="just">
              <a:lnSpc>
                <a:spcPct val="120000"/>
              </a:lnSpc>
              <a:spcBef>
                <a:spcPts val="2400"/>
              </a:spcBef>
              <a:spcAft>
                <a:spcPts val="0"/>
              </a:spcAft>
              <a:buClr>
                <a:schemeClr val="dk1"/>
              </a:buClr>
              <a:buSzPts val="1100"/>
              <a:buFont typeface="Arial"/>
              <a:buNone/>
            </a:pPr>
            <a:r>
              <a:rPr lang="en" sz="1200">
                <a:solidFill>
                  <a:srgbClr val="2E2F30"/>
                </a:solidFill>
                <a:highlight>
                  <a:srgbClr val="FFFFFF"/>
                </a:highlight>
              </a:rPr>
              <a:t>3a. Pencarian Bisnis</a:t>
            </a:r>
            <a:endParaRPr sz="1200">
              <a:solidFill>
                <a:srgbClr val="2E2F30"/>
              </a:solidFill>
              <a:highlight>
                <a:srgbClr val="FFFFFF"/>
              </a:highlight>
            </a:endParaRPr>
          </a:p>
          <a:p>
            <a:pPr indent="0" lvl="0" marL="0" rtl="0" algn="just">
              <a:lnSpc>
                <a:spcPct val="180000"/>
              </a:lnSpc>
              <a:spcBef>
                <a:spcPts val="200"/>
              </a:spcBef>
              <a:spcAft>
                <a:spcPts val="0"/>
              </a:spcAft>
              <a:buSzPts val="1100"/>
              <a:buNone/>
            </a:pPr>
            <a:r>
              <a:rPr lang="en" sz="1000">
                <a:solidFill>
                  <a:srgbClr val="2E2F30"/>
                </a:solidFill>
                <a:highlight>
                  <a:srgbClr val="FFFFFF"/>
                </a:highlight>
              </a:rPr>
              <a:t>Pemodal dapat mencari dan menganalisis bisnis berdasarkan data dan informasi yang ditampilkan oleh FundEx berupa prospektus, profil perusahaan, data keuangan, dan lain sebagainya.</a:t>
            </a:r>
            <a:endParaRPr sz="1000">
              <a:solidFill>
                <a:srgbClr val="2E2F30"/>
              </a:solidFill>
              <a:highlight>
                <a:srgbClr val="FFFFFF"/>
              </a:highlight>
            </a:endParaRPr>
          </a:p>
          <a:p>
            <a:pPr indent="0" lvl="0" marL="0" marR="139700" rtl="0" algn="just">
              <a:lnSpc>
                <a:spcPct val="120000"/>
              </a:lnSpc>
              <a:spcBef>
                <a:spcPts val="2400"/>
              </a:spcBef>
              <a:spcAft>
                <a:spcPts val="0"/>
              </a:spcAft>
              <a:buSzPts val="1100"/>
              <a:buNone/>
            </a:pPr>
            <a:r>
              <a:rPr lang="en" sz="1200">
                <a:solidFill>
                  <a:srgbClr val="2E2F30"/>
                </a:solidFill>
                <a:highlight>
                  <a:srgbClr val="FFFFFF"/>
                </a:highlight>
              </a:rPr>
              <a:t>3b. Penelusuran Market</a:t>
            </a:r>
            <a:endParaRPr sz="1200">
              <a:solidFill>
                <a:srgbClr val="2E2F30"/>
              </a:solidFill>
              <a:highlight>
                <a:srgbClr val="FFFFFF"/>
              </a:highlight>
            </a:endParaRPr>
          </a:p>
          <a:p>
            <a:pPr indent="0" lvl="0" marL="0" marR="139700" rtl="0" algn="just">
              <a:lnSpc>
                <a:spcPct val="180000"/>
              </a:lnSpc>
              <a:spcBef>
                <a:spcPts val="200"/>
              </a:spcBef>
              <a:spcAft>
                <a:spcPts val="0"/>
              </a:spcAft>
              <a:buSzPts val="1100"/>
              <a:buNone/>
            </a:pPr>
            <a:r>
              <a:rPr lang="en" sz="1000">
                <a:solidFill>
                  <a:srgbClr val="2E2F30"/>
                </a:solidFill>
                <a:highlight>
                  <a:srgbClr val="FFFFFF"/>
                </a:highlight>
              </a:rPr>
              <a:t>Pemodal dapat melihat portofolio dan memantau perkembangan penerbit efek bersifat ekuitas. Proses ini perlu dilakukan sebagai bahan pertimbangan pemodal untuk menjual/membeli saham di pasar sekunder</a:t>
            </a:r>
            <a:endParaRPr sz="1000">
              <a:solidFill>
                <a:srgbClr val="2E2F30"/>
              </a:solidFill>
              <a:highlight>
                <a:srgbClr val="FFFFFF"/>
              </a:highlight>
            </a:endParaRPr>
          </a:p>
          <a:p>
            <a:pPr indent="0" lvl="0" marL="0" rtl="0" algn="just">
              <a:lnSpc>
                <a:spcPct val="120000"/>
              </a:lnSpc>
              <a:spcBef>
                <a:spcPts val="2400"/>
              </a:spcBef>
              <a:spcAft>
                <a:spcPts val="0"/>
              </a:spcAft>
              <a:buClr>
                <a:schemeClr val="dk1"/>
              </a:buClr>
              <a:buSzPts val="1100"/>
              <a:buFont typeface="Arial"/>
              <a:buNone/>
            </a:pPr>
            <a:r>
              <a:rPr lang="en" sz="1200">
                <a:solidFill>
                  <a:srgbClr val="2E2F30"/>
                </a:solidFill>
                <a:highlight>
                  <a:srgbClr val="FFFFFF"/>
                </a:highlight>
              </a:rPr>
              <a:t>4. Beli Efek</a:t>
            </a:r>
            <a:endParaRPr sz="1200">
              <a:solidFill>
                <a:srgbClr val="2E2F30"/>
              </a:solidFill>
              <a:highlight>
                <a:srgbClr val="FFFFFF"/>
              </a:highlight>
            </a:endParaRPr>
          </a:p>
          <a:p>
            <a:pPr indent="0" lvl="0" marL="0" rtl="0" algn="just">
              <a:lnSpc>
                <a:spcPct val="180000"/>
              </a:lnSpc>
              <a:spcBef>
                <a:spcPts val="200"/>
              </a:spcBef>
              <a:spcAft>
                <a:spcPts val="0"/>
              </a:spcAft>
              <a:buSzPts val="1100"/>
              <a:buNone/>
            </a:pPr>
            <a:r>
              <a:rPr lang="en" sz="1000">
                <a:solidFill>
                  <a:srgbClr val="2E2F30"/>
                </a:solidFill>
                <a:highlight>
                  <a:srgbClr val="FFFFFF"/>
                </a:highlight>
              </a:rPr>
              <a:t>Setelah melakukan pencarian bisnis (3.a), pembelian efek dapat dilakukan apabila pemodal merasa cocok dengan portofolio bisnis penerbit. Pemodal dapat membeli efek jika pemodal telah menandatangani perjanjian dengan FundEx.</a:t>
            </a:r>
            <a:endParaRPr sz="1000">
              <a:solidFill>
                <a:srgbClr val="2E2F30"/>
              </a:solidFill>
              <a:highlight>
                <a:srgbClr val="FFFFFF"/>
              </a:highlight>
            </a:endParaRPr>
          </a:p>
          <a:p>
            <a:pPr indent="0" lvl="0" marL="0" marR="139700" rtl="0" algn="just">
              <a:lnSpc>
                <a:spcPct val="120000"/>
              </a:lnSpc>
              <a:spcBef>
                <a:spcPts val="2400"/>
              </a:spcBef>
              <a:spcAft>
                <a:spcPts val="0"/>
              </a:spcAft>
              <a:buSzPts val="1100"/>
              <a:buNone/>
            </a:pPr>
            <a:r>
              <a:rPr lang="en" sz="1200">
                <a:solidFill>
                  <a:srgbClr val="2E2F30"/>
                </a:solidFill>
                <a:highlight>
                  <a:srgbClr val="FFFFFF"/>
                </a:highlight>
              </a:rPr>
              <a:t>5. Mendapatkan Efek</a:t>
            </a:r>
            <a:endParaRPr sz="1200">
              <a:solidFill>
                <a:srgbClr val="2E2F30"/>
              </a:solidFill>
              <a:highlight>
                <a:srgbClr val="FFFFFF"/>
              </a:highlight>
            </a:endParaRPr>
          </a:p>
          <a:p>
            <a:pPr indent="0" lvl="0" marL="0" marR="139700" rtl="0" algn="just">
              <a:lnSpc>
                <a:spcPct val="180000"/>
              </a:lnSpc>
              <a:spcBef>
                <a:spcPts val="200"/>
              </a:spcBef>
              <a:spcAft>
                <a:spcPts val="0"/>
              </a:spcAft>
              <a:buClr>
                <a:schemeClr val="dk1"/>
              </a:buClr>
              <a:buSzPts val="1100"/>
              <a:buFont typeface="Arial"/>
              <a:buNone/>
            </a:pPr>
            <a:r>
              <a:rPr lang="en" sz="1000">
                <a:solidFill>
                  <a:srgbClr val="2E2F30"/>
                </a:solidFill>
                <a:highlight>
                  <a:srgbClr val="FFFFFF"/>
                </a:highlight>
              </a:rPr>
              <a:t>Apabila penerbit mencapai target pendanaan (fully funded), maka pemodal dapat memiliki efek yang telah dibeli. Efek akan didistribusikan ke SRE2 pemodal di Bank Kustodian setelah penerbit mendaftarkan efek ke KSEI.</a:t>
            </a:r>
            <a:endParaRPr sz="1000">
              <a:solidFill>
                <a:srgbClr val="2E2F30"/>
              </a:solidFill>
              <a:highlight>
                <a:srgbClr val="FFFFFF"/>
              </a:highlight>
            </a:endParaRPr>
          </a:p>
          <a:p>
            <a:pPr indent="0" lvl="0" marL="0" rtl="0" algn="just">
              <a:lnSpc>
                <a:spcPct val="120000"/>
              </a:lnSpc>
              <a:spcBef>
                <a:spcPts val="2400"/>
              </a:spcBef>
              <a:spcAft>
                <a:spcPts val="0"/>
              </a:spcAft>
              <a:buClr>
                <a:schemeClr val="dk1"/>
              </a:buClr>
              <a:buSzPts val="1100"/>
              <a:buFont typeface="Arial"/>
              <a:buNone/>
            </a:pPr>
            <a:r>
              <a:rPr lang="en" sz="1200">
                <a:solidFill>
                  <a:srgbClr val="2E2F30"/>
                </a:solidFill>
                <a:highlight>
                  <a:srgbClr val="FFFFFF"/>
                </a:highlight>
              </a:rPr>
              <a:t>6a. Memantau Perkembangan Penerbit</a:t>
            </a:r>
            <a:endParaRPr sz="1200">
              <a:solidFill>
                <a:srgbClr val="2E2F30"/>
              </a:solidFill>
              <a:highlight>
                <a:srgbClr val="FFFFFF"/>
              </a:highlight>
            </a:endParaRPr>
          </a:p>
          <a:p>
            <a:pPr indent="0" lvl="0" marL="0" rtl="0" algn="just">
              <a:lnSpc>
                <a:spcPct val="180000"/>
              </a:lnSpc>
              <a:spcBef>
                <a:spcPts val="200"/>
              </a:spcBef>
              <a:spcAft>
                <a:spcPts val="0"/>
              </a:spcAft>
              <a:buSzPts val="1100"/>
              <a:buNone/>
            </a:pPr>
            <a:r>
              <a:rPr lang="en" sz="1000">
                <a:solidFill>
                  <a:srgbClr val="2E2F30"/>
                </a:solidFill>
                <a:highlight>
                  <a:srgbClr val="FFFFFF"/>
                </a:highlight>
              </a:rPr>
              <a:t>Pemodal dapat memantau penggunaan dana penerbit untuk pengerjaan proyek. FundEx akan memberikan laporan terkait perkembangan proyek dan hambatan pengerjaan proyek (jika ada) kepada pemodal per tiap kuartal maupun laporan insidentil.</a:t>
            </a:r>
            <a:endParaRPr sz="1000">
              <a:solidFill>
                <a:srgbClr val="2E2F30"/>
              </a:solidFill>
              <a:highlight>
                <a:srgbClr val="FFFFFF"/>
              </a:highlight>
            </a:endParaRPr>
          </a:p>
          <a:p>
            <a:pPr indent="0" lvl="0" marL="0" marR="139700" rtl="0" algn="just">
              <a:lnSpc>
                <a:spcPct val="120000"/>
              </a:lnSpc>
              <a:spcBef>
                <a:spcPts val="2400"/>
              </a:spcBef>
              <a:spcAft>
                <a:spcPts val="0"/>
              </a:spcAft>
              <a:buSzPts val="1100"/>
              <a:buNone/>
            </a:pPr>
            <a:r>
              <a:rPr lang="en" sz="1200">
                <a:solidFill>
                  <a:srgbClr val="2E2F30"/>
                </a:solidFill>
                <a:highlight>
                  <a:srgbClr val="FFFFFF"/>
                </a:highlight>
              </a:rPr>
              <a:t>6b. Memantau Realisasi Proyek</a:t>
            </a:r>
            <a:endParaRPr sz="1200">
              <a:solidFill>
                <a:srgbClr val="2E2F30"/>
              </a:solidFill>
              <a:highlight>
                <a:srgbClr val="FFFFFF"/>
              </a:highlight>
            </a:endParaRPr>
          </a:p>
          <a:p>
            <a:pPr indent="0" lvl="0" marL="0" marR="139700" rtl="0" algn="just">
              <a:lnSpc>
                <a:spcPct val="180000"/>
              </a:lnSpc>
              <a:spcBef>
                <a:spcPts val="200"/>
              </a:spcBef>
              <a:spcAft>
                <a:spcPts val="0"/>
              </a:spcAft>
              <a:buSzPts val="1100"/>
              <a:buNone/>
            </a:pPr>
            <a:r>
              <a:rPr lang="en" sz="1000">
                <a:solidFill>
                  <a:srgbClr val="2E2F30"/>
                </a:solidFill>
                <a:highlight>
                  <a:srgbClr val="FFFFFF"/>
                </a:highlight>
              </a:rPr>
              <a:t>Pemodal dapat memantau perkembangan penerbit secara berkala di platform FundEx. FundEx akan memberikan laporan perkembangan penerbit kepada pemodal per tiap semester maupun laporan insidentil.</a:t>
            </a:r>
            <a:endParaRPr sz="1000">
              <a:solidFill>
                <a:srgbClr val="2E2F30"/>
              </a:solidFill>
              <a:highlight>
                <a:srgbClr val="FFFFFF"/>
              </a:highlight>
            </a:endParaRPr>
          </a:p>
          <a:p>
            <a:pPr indent="0" lvl="0" marL="0" rtl="0" algn="just">
              <a:lnSpc>
                <a:spcPct val="120000"/>
              </a:lnSpc>
              <a:spcBef>
                <a:spcPts val="2400"/>
              </a:spcBef>
              <a:spcAft>
                <a:spcPts val="0"/>
              </a:spcAft>
              <a:buClr>
                <a:schemeClr val="dk1"/>
              </a:buClr>
              <a:buSzPts val="1100"/>
              <a:buFont typeface="Arial"/>
              <a:buNone/>
            </a:pPr>
            <a:r>
              <a:rPr lang="en" sz="1200">
                <a:solidFill>
                  <a:srgbClr val="2E2F30"/>
                </a:solidFill>
                <a:highlight>
                  <a:srgbClr val="FFFFFF"/>
                </a:highlight>
              </a:rPr>
              <a:t>7. Jual/Beli Efek</a:t>
            </a:r>
            <a:endParaRPr sz="1200">
              <a:solidFill>
                <a:srgbClr val="2E2F30"/>
              </a:solidFill>
              <a:highlight>
                <a:srgbClr val="FFFFFF"/>
              </a:highlight>
            </a:endParaRPr>
          </a:p>
          <a:p>
            <a:pPr indent="0" lvl="0" marL="0" rtl="0" algn="just">
              <a:lnSpc>
                <a:spcPct val="180000"/>
              </a:lnSpc>
              <a:spcBef>
                <a:spcPts val="200"/>
              </a:spcBef>
              <a:spcAft>
                <a:spcPts val="0"/>
              </a:spcAft>
              <a:buSzPts val="1100"/>
              <a:buNone/>
            </a:pPr>
            <a:r>
              <a:rPr lang="en" sz="1000">
                <a:solidFill>
                  <a:srgbClr val="2E2F30"/>
                </a:solidFill>
                <a:highlight>
                  <a:srgbClr val="FFFFFF"/>
                </a:highlight>
              </a:rPr>
              <a:t>Setelah melakukan penelusuran market (3.b), pemodal dapat melakukan jual/beli efek di pasar sekunder. Pasar sekunder akan dibuka dua kali dalam setahun. Terdapat dua metode jual/beli dalam pasar sekunder, yaitu metode limit dan metode market. Dalam metode limit, pemodal menentukan sendiri harga saham yang ingin dijual/dibeli, sedangkan dalam metode market pemodal menggunakan harga pasar.</a:t>
            </a:r>
            <a:endParaRPr sz="1000">
              <a:solidFill>
                <a:srgbClr val="2E2F30"/>
              </a:solidFill>
              <a:highlight>
                <a:srgbClr val="FFFFFF"/>
              </a:highlight>
            </a:endParaRPr>
          </a:p>
          <a:p>
            <a:pPr indent="0" lvl="0" marL="0" marR="139700" rtl="0" algn="just">
              <a:lnSpc>
                <a:spcPct val="120000"/>
              </a:lnSpc>
              <a:spcBef>
                <a:spcPts val="2400"/>
              </a:spcBef>
              <a:spcAft>
                <a:spcPts val="0"/>
              </a:spcAft>
              <a:buSzPts val="1100"/>
              <a:buNone/>
            </a:pPr>
            <a:r>
              <a:rPr lang="en" sz="1200">
                <a:solidFill>
                  <a:srgbClr val="2E2F30"/>
                </a:solidFill>
                <a:highlight>
                  <a:srgbClr val="FFFFFF"/>
                </a:highlight>
              </a:rPr>
              <a:t>8. Mendapatkan Dividen</a:t>
            </a:r>
            <a:endParaRPr sz="1200">
              <a:solidFill>
                <a:srgbClr val="2E2F30"/>
              </a:solidFill>
              <a:highlight>
                <a:srgbClr val="FFFFFF"/>
              </a:highlight>
            </a:endParaRPr>
          </a:p>
          <a:p>
            <a:pPr indent="0" lvl="0" marL="0" marR="139700" rtl="0" algn="just">
              <a:lnSpc>
                <a:spcPct val="180000"/>
              </a:lnSpc>
              <a:spcBef>
                <a:spcPts val="200"/>
              </a:spcBef>
              <a:spcAft>
                <a:spcPts val="0"/>
              </a:spcAft>
              <a:buSzPts val="1100"/>
              <a:buNone/>
            </a:pPr>
            <a:r>
              <a:rPr lang="en" sz="1000">
                <a:solidFill>
                  <a:srgbClr val="2E2F30"/>
                </a:solidFill>
                <a:highlight>
                  <a:srgbClr val="FFFFFF"/>
                </a:highlight>
              </a:rPr>
              <a:t>Pemodal dapat menerima dividen dari penerbit jika penerbit, melalui RUPS (Rapat Umum Pemegang Saham), memutuskan untuk membagikan dividen.</a:t>
            </a:r>
            <a:endParaRPr sz="1000">
              <a:solidFill>
                <a:srgbClr val="2E2F30"/>
              </a:solidFill>
              <a:highlight>
                <a:srgbClr val="FFFFFF"/>
              </a:highlight>
            </a:endParaRPr>
          </a:p>
          <a:p>
            <a:pPr indent="0" lvl="0" marL="0" rtl="0" algn="just">
              <a:lnSpc>
                <a:spcPct val="120000"/>
              </a:lnSpc>
              <a:spcBef>
                <a:spcPts val="2400"/>
              </a:spcBef>
              <a:spcAft>
                <a:spcPts val="0"/>
              </a:spcAft>
              <a:buClr>
                <a:schemeClr val="dk1"/>
              </a:buClr>
              <a:buSzPts val="1100"/>
              <a:buFont typeface="Arial"/>
              <a:buNone/>
            </a:pPr>
            <a:r>
              <a:rPr lang="en" sz="1200">
                <a:solidFill>
                  <a:srgbClr val="2E2F30"/>
                </a:solidFill>
                <a:highlight>
                  <a:srgbClr val="FFFFFF"/>
                </a:highlight>
              </a:rPr>
              <a:t>9. Mendapatkan Pokok dan Kupon</a:t>
            </a:r>
            <a:endParaRPr sz="1200">
              <a:solidFill>
                <a:srgbClr val="2E2F30"/>
              </a:solidFill>
              <a:highlight>
                <a:srgbClr val="FFFFFF"/>
              </a:highlight>
            </a:endParaRPr>
          </a:p>
          <a:p>
            <a:pPr indent="0" lvl="0" marL="0" rtl="0" algn="just">
              <a:lnSpc>
                <a:spcPct val="180000"/>
              </a:lnSpc>
              <a:spcBef>
                <a:spcPts val="200"/>
              </a:spcBef>
              <a:spcAft>
                <a:spcPts val="0"/>
              </a:spcAft>
              <a:buClr>
                <a:schemeClr val="dk1"/>
              </a:buClr>
              <a:buSzPts val="1100"/>
              <a:buFont typeface="Arial"/>
              <a:buNone/>
            </a:pPr>
            <a:r>
              <a:rPr lang="en" sz="1000">
                <a:solidFill>
                  <a:srgbClr val="2E2F30"/>
                </a:solidFill>
                <a:highlight>
                  <a:srgbClr val="FFFFFF"/>
                </a:highlight>
              </a:rPr>
              <a:t>Pemodal yang memiliki efek bersifat utang akan mendapatkan keuntungan melalui pembayaran pokok pinjaman dan kupon dengan nilai yang dijanjikan penerbit setelah jatuh tempo.</a:t>
            </a:r>
            <a:endParaRPr sz="1000">
              <a:solidFill>
                <a:srgbClr val="2E2F30"/>
              </a:solidFill>
              <a:highlight>
                <a:srgbClr val="FFFFFF"/>
              </a:highlight>
            </a:endParaRPr>
          </a:p>
          <a:p>
            <a:pPr indent="0" lvl="0" marL="0" marR="139700" rtl="0" algn="just">
              <a:lnSpc>
                <a:spcPct val="180000"/>
              </a:lnSpc>
              <a:spcBef>
                <a:spcPts val="2400"/>
              </a:spcBef>
              <a:spcAft>
                <a:spcPts val="0"/>
              </a:spcAft>
              <a:buClr>
                <a:schemeClr val="dk1"/>
              </a:buClr>
              <a:buSzPts val="1100"/>
              <a:buFont typeface="Arial"/>
              <a:buNone/>
            </a:pPr>
            <a:r>
              <a:t/>
            </a:r>
            <a:endParaRPr sz="1000">
              <a:solidFill>
                <a:srgbClr val="2E2F30"/>
              </a:solidFill>
              <a:highlight>
                <a:srgbClr val="FFFFFF"/>
              </a:highlight>
            </a:endParaRPr>
          </a:p>
          <a:p>
            <a:pPr indent="0" lvl="0" marL="0" marR="139700" rtl="0" algn="just">
              <a:lnSpc>
                <a:spcPct val="180000"/>
              </a:lnSpc>
              <a:spcBef>
                <a:spcPts val="2400"/>
              </a:spcBef>
              <a:spcAft>
                <a:spcPts val="0"/>
              </a:spcAft>
              <a:buClr>
                <a:schemeClr val="dk1"/>
              </a:buClr>
              <a:buSzPts val="1100"/>
              <a:buFont typeface="Arial"/>
              <a:buNone/>
            </a:pPr>
            <a:r>
              <a:t/>
            </a:r>
            <a:endParaRPr sz="1000">
              <a:solidFill>
                <a:srgbClr val="2E2F30"/>
              </a:solidFill>
              <a:highlight>
                <a:srgbClr val="FFFFFF"/>
              </a:highlight>
            </a:endParaRPr>
          </a:p>
          <a:p>
            <a:pPr indent="0" lvl="0" marL="0" rtl="0" algn="l">
              <a:lnSpc>
                <a:spcPct val="100000"/>
              </a:lnSpc>
              <a:spcBef>
                <a:spcPts val="2400"/>
              </a:spcBef>
              <a:spcAft>
                <a:spcPts val="0"/>
              </a:spcAft>
              <a:buSzPts val="1100"/>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812d5cde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812d5cde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812d5cde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812d5cde3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29f89073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629f890730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Dikutip dari Techopedia, user flow adalah serangkaian tugas atau langkah yang perlu pengguna lalui dari awal hingga akhir untuk dapat menjalankan suatu fungsi atau fitur.</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Misalnya, kamu ingin mengirim chat kepada teman melalui sebuah aplikasi. Langkah yang harus kamu lewati adalah menyalakan HP, lalu membuka aplikasi chat.</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Setelah itu, kamu membuka room chat temanmu, mengetik pesan, lalu menekan tombol kirim. Nah, urutan tugas inilah yang dinamakan sebagai user flow.</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Dalam konteks pembuatan web atau aplikasi, user flow ini dibuat bertujuan agar sebuah website atau teknologi yang sedang dikembangkan oleh perusahaan bisa lebih user-friendly.</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Tim produk dan desain wajib menganalisis user flow agar bisa menciptakan alur dan pengalaman yang sebaik mungkin bagi para pengguna.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Bahkan, kata Career Foundry, pekerjaan ini wajib dituangkan secara visual agar bisa lebih jelas.</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Desainer produk pun bisa menulis alurnya di kertas, atau membuatnya secara digital agar tidak menyusahkan user.</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3f7435b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63f7435b7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Setelah mengetahui definisi, lantas, mengapa diagram pengguna ini menjadi penting? Nah, dirangkum dari Prototypr, beberapa manfaatnya di antaranya: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1. Komunikasi</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Saat membuat produk, orang yang terlibat bukan hanya desainer, melainkan juga pihak lain di dalam perusahaan.</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Bagaimana caranya kamu menjelaskan perjalanan user saat menggunakan produk pada mereka? Salah satunya adalah melalui user flow. Diagram ini mudah dipahami oleh siapa pun.</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Itulah mengapa, ia bisa dimanfaatkan sebagai sarana komunikasi.</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2. Dokumentasi</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Saat proses desain produk tengah berjalan, tentu saja, ada diskusi yang terjadi. Diskusi ini bisa menciptakan berbagai perubahan.</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Nah, jika produk tengah dibuat dan desainer merasa bingung, mengapa suatu keputusan dibuat, di mana ia bisa membaca alasan dan penjelasannya?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Jawabannya adalah lewat user flow. Ia bertindak layaknya notula atau catatan hasil rapat dan diskusi.</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3. Fokus pada user, bukan desain</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Idealnya, keinginan, ekspektasi, dan aspek lain dari pengguna harus dipertimbangkan saat membuat produk. Ini akan menjaga user experience, serta membuat pengguna nyaman dengan produkmu.</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Nah, melalui diagram ini, pengguna selalu bisa hadir di dalam proses desain produk.</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sz="1050">
                <a:solidFill>
                  <a:schemeClr val="dk1"/>
                </a:solidFill>
                <a:highlight>
                  <a:srgbClr val="FFFFFF"/>
                </a:highlight>
                <a:latin typeface="Roboto"/>
                <a:ea typeface="Roboto"/>
                <a:cs typeface="Roboto"/>
                <a:sym typeface="Roboto"/>
              </a:rPr>
              <a:t>Pasalnya, kamu benar-benar bisa melihat perjalanan user sejak awal hingga akhir. Ini akan membuatmu fokus mendesain pengalaman, bukan sekadar tampilan.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63f7435b7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63f7435b7a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Kamu telah memahami bahwa user flow kerap dituang dalam diagram. Nah, diagram ini sendiri bermacam-macam bentuknya.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Merangkum Career Foundry, jenis diagram itu di antaranya: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1. Task flow</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Tipe pertama adalah task flow. Jenis diagram ini hanya menggambarkan satu pekerjaan dan satu tujuan pengguna.</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2. Wire flow</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Tipe kedua bernama wire flow. Nah, jenis user flow ini adalah kombinasi diagram dan wireframe.</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Satu elemen dari diagram digambarkan dengan layar nyata. Dengan begini, perjalanan user di produk bisa tergambar lebih jelas.</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3. User flow</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Tipe terakhir memiliki nama diagram pengguna itu sendiri. Nah, tipe yang satu ini merupakan bentuk yang paling lengkap dan kompleks.</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50">
                <a:solidFill>
                  <a:schemeClr val="dk1"/>
                </a:solidFill>
                <a:highlight>
                  <a:srgbClr val="FFFFFF"/>
                </a:highlight>
                <a:latin typeface="Roboto"/>
                <a:ea typeface="Roboto"/>
                <a:cs typeface="Roboto"/>
                <a:sym typeface="Roboto"/>
              </a:rPr>
              <a:t>Ia menggambarkan tidak hanya perjalanan, tetapi juga pilihan yang dimiliki pengguna dalam produk.</a:t>
            </a:r>
            <a:endParaRPr sz="105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sz="1050">
                <a:solidFill>
                  <a:schemeClr val="dk1"/>
                </a:solidFill>
                <a:highlight>
                  <a:srgbClr val="FFFFFF"/>
                </a:highlight>
                <a:latin typeface="Roboto"/>
                <a:ea typeface="Roboto"/>
                <a:cs typeface="Roboto"/>
                <a:sym typeface="Roboto"/>
              </a:rPr>
              <a:t>User flows berfokus pada bagaimana cara pengguna berinteraksi dengan produk. User flows menekankan pada pernyataan bahwa setiap pengguna mungkin saja tidak melakukan flow yang sama pada setiap task. Ketika memutuskan untuk menggunakan diagram ini, seorang UI/UX designer harus memiliki banyak skenario berbeda.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a872f0636ac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da872f0636ac6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ce5dd3e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6ce5dd3ef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33333"/>
                </a:solidFill>
                <a:latin typeface="Rubik"/>
                <a:ea typeface="Rubik"/>
                <a:cs typeface="Rubik"/>
                <a:sym typeface="Rubik"/>
              </a:rPr>
              <a:t>Sering kali kebanyakan orang berfikir bahwa rumitnya proses untuk menjadi investor/pemodal yang bisa memberikan modal bisnis di berbagai platform yang ada, sehingga membuat calon investor/pemodal merasa kesulitan atau bahkan enggan </a:t>
            </a:r>
            <a:r>
              <a:rPr lang="en" sz="1200">
                <a:solidFill>
                  <a:srgbClr val="333333"/>
                </a:solidFill>
                <a:latin typeface="Rubik"/>
                <a:ea typeface="Rubik"/>
                <a:cs typeface="Rubik"/>
                <a:sym typeface="Rubik"/>
                <a:extLst>
                  <a:ext uri="http://customooxmlschemas.google.com/">
                    <go:slidesCustomData xmlns:go="http://customooxmlschemas.google.com/" textRoundtripDataId="1"/>
                  </a:ext>
                </a:extLst>
              </a:rPr>
              <a:t>untuk</a:t>
            </a:r>
            <a:r>
              <a:rPr lang="en" sz="1200">
                <a:solidFill>
                  <a:srgbClr val="333333"/>
                </a:solidFill>
                <a:latin typeface="Rubik"/>
                <a:ea typeface="Rubik"/>
                <a:cs typeface="Rubik"/>
                <a:sym typeface="Rubik"/>
              </a:rPr>
              <a:t> menjadi investor di platform online.</a:t>
            </a:r>
            <a:endParaRPr sz="1200">
              <a:solidFill>
                <a:srgbClr val="333333"/>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t/>
            </a:r>
            <a:endParaRPr sz="1200">
              <a:solidFill>
                <a:srgbClr val="333333"/>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sz="1200">
                <a:solidFill>
                  <a:srgbClr val="333333"/>
                </a:solidFill>
                <a:latin typeface="Rubik"/>
                <a:ea typeface="Rubik"/>
                <a:cs typeface="Rubik"/>
                <a:sym typeface="Rubik"/>
              </a:rPr>
              <a:t>Hal ini menjadi kerugian ataupun masalah tentunya bagi penyedia layanan/platform yang tidak berhasil menggiring penggunanya untuk melakukan transaksi pada layanan/platformnya. Sehingga perlu adanya evaluasi yang dilakukan untuk mengatasi masalah tersebut!</a:t>
            </a:r>
            <a:endParaRPr sz="1200">
              <a:solidFill>
                <a:srgbClr val="333333"/>
              </a:solidFill>
              <a:latin typeface="Rubik"/>
              <a:ea typeface="Rubik"/>
              <a:cs typeface="Rubik"/>
              <a:sym typeface="Rubik"/>
            </a:endParaRPr>
          </a:p>
          <a:p>
            <a:pPr indent="0" lvl="0" marL="0" rtl="0" algn="l">
              <a:lnSpc>
                <a:spcPct val="100000"/>
              </a:lnSpc>
              <a:spcBef>
                <a:spcPts val="0"/>
              </a:spcBef>
              <a:spcAft>
                <a:spcPts val="0"/>
              </a:spcAft>
              <a:buSzPts val="1100"/>
              <a:buNone/>
            </a:pPr>
            <a:r>
              <a:t/>
            </a:r>
            <a:endParaRPr sz="1050">
              <a:solidFill>
                <a:schemeClr val="dk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4"/>
          <p:cNvSpPr/>
          <p:nvPr>
            <p:ph idx="2" type="pic"/>
          </p:nvPr>
        </p:nvSpPr>
        <p:spPr>
          <a:xfrm>
            <a:off x="5071325" y="1408375"/>
            <a:ext cx="3401100" cy="2504400"/>
          </a:xfrm>
          <a:prstGeom prst="roundRect">
            <a:avLst>
              <a:gd fmla="val 16667" name="adj"/>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 name="Google Shape;4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 name="Google Shape;57;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36"/>
          <p:cNvSpPr/>
          <p:nvPr>
            <p:ph idx="2" type="pic"/>
          </p:nvPr>
        </p:nvSpPr>
        <p:spPr>
          <a:xfrm>
            <a:off x="5071325" y="1408375"/>
            <a:ext cx="3401100" cy="2504400"/>
          </a:xfrm>
          <a:prstGeom prst="roundRect">
            <a:avLst>
              <a:gd fmla="val 16667"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
          <p:cNvSpPr/>
          <p:nvPr/>
        </p:nvSpPr>
        <p:spPr>
          <a:xfrm>
            <a:off x="0" y="-12350"/>
            <a:ext cx="9225900" cy="5143500"/>
          </a:xfrm>
          <a:prstGeom prst="rect">
            <a:avLst/>
          </a:prstGeom>
          <a:solidFill>
            <a:srgbClr val="D01010">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rot="2700000">
            <a:off x="5526955" y="763633"/>
            <a:ext cx="2051741" cy="2067439"/>
          </a:xfrm>
          <a:prstGeom prst="roundRect">
            <a:avLst>
              <a:gd fmla="val 16667" name="adj"/>
            </a:avLst>
          </a:prstGeom>
          <a:solidFill>
            <a:srgbClr val="F5B9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rot="2700000">
            <a:off x="5526955" y="2420033"/>
            <a:ext cx="2051741" cy="2067439"/>
          </a:xfrm>
          <a:prstGeom prst="roundRect">
            <a:avLst>
              <a:gd fmla="val 16667" name="adj"/>
            </a:avLst>
          </a:prstGeom>
          <a:solidFill>
            <a:srgbClr val="F5B9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rot="2700000">
            <a:off x="6061724" y="100995"/>
            <a:ext cx="5128928" cy="5167961"/>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txBox="1"/>
          <p:nvPr/>
        </p:nvSpPr>
        <p:spPr>
          <a:xfrm>
            <a:off x="5953150" y="1246175"/>
            <a:ext cx="2730300" cy="1800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500"/>
              <a:buFont typeface="Arial"/>
              <a:buNone/>
            </a:pPr>
            <a:r>
              <a:rPr b="1" i="0" lang="en" sz="3500" u="none" cap="none" strike="noStrike">
                <a:solidFill>
                  <a:srgbClr val="000000"/>
                </a:solidFill>
                <a:latin typeface="Rubik"/>
                <a:ea typeface="Rubik"/>
                <a:cs typeface="Rubik"/>
                <a:sym typeface="Rubik"/>
              </a:rPr>
              <a:t>Virtual </a:t>
            </a:r>
            <a:r>
              <a:rPr b="1" i="0" lang="en" sz="3500" u="none" cap="none" strike="noStrike">
                <a:solidFill>
                  <a:srgbClr val="000000"/>
                </a:solidFill>
                <a:latin typeface="Rubik"/>
                <a:ea typeface="Rubik"/>
                <a:cs typeface="Rubik"/>
                <a:sym typeface="Rubik"/>
                <a:extLst>
                  <a:ext uri="http://customooxmlschemas.google.com/">
                    <go:slidesCustomData xmlns:go="http://customooxmlschemas.google.com/" textRoundtripDataId="0"/>
                  </a:ext>
                </a:extLst>
              </a:rPr>
              <a:t>Internship</a:t>
            </a:r>
            <a:endParaRPr b="1" i="0" sz="3500" u="none" cap="none" strike="noStrike">
              <a:solidFill>
                <a:srgbClr val="000000"/>
              </a:solidFill>
              <a:latin typeface="Rubik"/>
              <a:ea typeface="Rubik"/>
              <a:cs typeface="Rubik"/>
              <a:sym typeface="Rubik"/>
            </a:endParaRPr>
          </a:p>
          <a:p>
            <a:pPr indent="0" lvl="0" marL="0" marR="0" rtl="0" algn="r">
              <a:lnSpc>
                <a:spcPct val="100000"/>
              </a:lnSpc>
              <a:spcBef>
                <a:spcPts val="0"/>
              </a:spcBef>
              <a:spcAft>
                <a:spcPts val="0"/>
              </a:spcAft>
              <a:buClr>
                <a:srgbClr val="000000"/>
              </a:buClr>
              <a:buSzPts val="3500"/>
              <a:buFont typeface="Arial"/>
              <a:buNone/>
            </a:pPr>
            <a:r>
              <a:rPr b="1" i="0" lang="en" sz="3500" u="none" cap="none" strike="noStrike">
                <a:solidFill>
                  <a:srgbClr val="019FAB"/>
                </a:solidFill>
                <a:latin typeface="Rubik"/>
                <a:ea typeface="Rubik"/>
                <a:cs typeface="Rubik"/>
                <a:sym typeface="Rubik"/>
              </a:rPr>
              <a:t>Experience</a:t>
            </a:r>
            <a:endParaRPr b="1" i="0" sz="3500" u="none" cap="none" strike="noStrike">
              <a:solidFill>
                <a:srgbClr val="019FAB"/>
              </a:solidFill>
              <a:latin typeface="Rubik"/>
              <a:ea typeface="Rubik"/>
              <a:cs typeface="Rubik"/>
              <a:sym typeface="Rubik"/>
            </a:endParaRPr>
          </a:p>
        </p:txBody>
      </p:sp>
      <p:pic>
        <p:nvPicPr>
          <p:cNvPr id="69" name="Google Shape;69;p1"/>
          <p:cNvPicPr preferRelativeResize="0"/>
          <p:nvPr/>
        </p:nvPicPr>
        <p:blipFill rotWithShape="1">
          <a:blip r:embed="rId4">
            <a:alphaModFix/>
          </a:blip>
          <a:srcRect b="0" l="0" r="0" t="0"/>
          <a:stretch/>
        </p:blipFill>
        <p:spPr>
          <a:xfrm>
            <a:off x="353355" y="189900"/>
            <a:ext cx="1795075" cy="831525"/>
          </a:xfrm>
          <a:prstGeom prst="rect">
            <a:avLst/>
          </a:prstGeom>
          <a:noFill/>
          <a:ln>
            <a:noFill/>
          </a:ln>
        </p:spPr>
      </p:pic>
      <p:sp>
        <p:nvSpPr>
          <p:cNvPr id="70" name="Google Shape;70;p1"/>
          <p:cNvSpPr/>
          <p:nvPr/>
        </p:nvSpPr>
        <p:spPr>
          <a:xfrm>
            <a:off x="529625" y="3193400"/>
            <a:ext cx="4247700" cy="152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50"/>
              <a:buFont typeface="Arial"/>
              <a:buNone/>
            </a:pPr>
            <a:r>
              <a:rPr b="1" lang="en" sz="3150">
                <a:latin typeface="Rubik"/>
                <a:ea typeface="Rubik"/>
                <a:cs typeface="Rubik"/>
                <a:sym typeface="Rubik"/>
              </a:rPr>
              <a:t>User Flow</a:t>
            </a:r>
            <a:endParaRPr b="1" i="0" sz="3150" u="none" cap="none" strike="noStrike">
              <a:solidFill>
                <a:srgbClr val="000000"/>
              </a:solidFill>
              <a:latin typeface="Rubik"/>
              <a:ea typeface="Rubik"/>
              <a:cs typeface="Rubik"/>
              <a:sym typeface="Rubik"/>
            </a:endParaRPr>
          </a:p>
        </p:txBody>
      </p:sp>
      <p:pic>
        <p:nvPicPr>
          <p:cNvPr id="71" name="Google Shape;71;p1"/>
          <p:cNvPicPr preferRelativeResize="0"/>
          <p:nvPr/>
        </p:nvPicPr>
        <p:blipFill>
          <a:blip r:embed="rId5">
            <a:alphaModFix/>
          </a:blip>
          <a:stretch>
            <a:fillRect/>
          </a:stretch>
        </p:blipFill>
        <p:spPr>
          <a:xfrm>
            <a:off x="6466625" y="3288450"/>
            <a:ext cx="2119649" cy="70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g16e3417a24a_0_0"/>
          <p:cNvSpPr txBox="1"/>
          <p:nvPr/>
        </p:nvSpPr>
        <p:spPr>
          <a:xfrm>
            <a:off x="733650" y="1275550"/>
            <a:ext cx="4852800" cy="523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b="1" lang="en" sz="2200">
                <a:solidFill>
                  <a:schemeClr val="dk1"/>
                </a:solidFill>
                <a:latin typeface="Rubik"/>
                <a:ea typeface="Rubik"/>
                <a:cs typeface="Rubik"/>
                <a:sym typeface="Rubik"/>
              </a:rPr>
              <a:t>Case Study : Pain Point</a:t>
            </a:r>
            <a:endParaRPr b="1" sz="2200">
              <a:solidFill>
                <a:schemeClr val="dk1"/>
              </a:solidFill>
              <a:latin typeface="Rubik"/>
              <a:ea typeface="Rubik"/>
              <a:cs typeface="Rubik"/>
              <a:sym typeface="Rubik"/>
            </a:endParaRPr>
          </a:p>
        </p:txBody>
      </p:sp>
      <p:sp>
        <p:nvSpPr>
          <p:cNvPr id="153" name="Google Shape;153;g16e3417a24a_0_0"/>
          <p:cNvSpPr txBox="1"/>
          <p:nvPr/>
        </p:nvSpPr>
        <p:spPr>
          <a:xfrm>
            <a:off x="733650" y="1798750"/>
            <a:ext cx="7614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Flow yang rumit dan tidak jelas membuat pengguna </a:t>
            </a:r>
            <a:r>
              <a:rPr lang="en" sz="1200">
                <a:solidFill>
                  <a:srgbClr val="333333"/>
                </a:solidFill>
                <a:latin typeface="Rubik"/>
                <a:ea typeface="Rubik"/>
                <a:cs typeface="Rubik"/>
                <a:sym typeface="Rubik"/>
              </a:rPr>
              <a:t>(investor/pemodal) </a:t>
            </a:r>
            <a:r>
              <a:rPr lang="en" sz="1200">
                <a:solidFill>
                  <a:srgbClr val="333333"/>
                </a:solidFill>
                <a:latin typeface="Rubik"/>
                <a:ea typeface="Rubik"/>
                <a:cs typeface="Rubik"/>
                <a:sym typeface="Rubik"/>
              </a:rPr>
              <a:t>memutuskan tidak melakukan transaksi pada sebuah layanan/platform</a:t>
            </a:r>
            <a:endParaRPr sz="1200">
              <a:solidFill>
                <a:srgbClr val="333333"/>
              </a:solidFill>
              <a:latin typeface="Rubik"/>
              <a:ea typeface="Rubik"/>
              <a:cs typeface="Rubik"/>
              <a:sym typeface="Rubik"/>
            </a:endParaRPr>
          </a:p>
        </p:txBody>
      </p:sp>
      <p:pic>
        <p:nvPicPr>
          <p:cNvPr id="154" name="Google Shape;154;g16e3417a24a_0_0"/>
          <p:cNvPicPr preferRelativeResize="0"/>
          <p:nvPr/>
        </p:nvPicPr>
        <p:blipFill>
          <a:blip r:embed="rId4">
            <a:alphaModFix/>
          </a:blip>
          <a:stretch>
            <a:fillRect/>
          </a:stretch>
        </p:blipFill>
        <p:spPr>
          <a:xfrm>
            <a:off x="8015927" y="442425"/>
            <a:ext cx="967649" cy="322707"/>
          </a:xfrm>
          <a:prstGeom prst="rect">
            <a:avLst/>
          </a:prstGeom>
          <a:noFill/>
          <a:ln>
            <a:noFill/>
          </a:ln>
        </p:spPr>
      </p:pic>
      <p:sp>
        <p:nvSpPr>
          <p:cNvPr id="155" name="Google Shape;155;g16e3417a24a_0_0"/>
          <p:cNvSpPr txBox="1"/>
          <p:nvPr/>
        </p:nvSpPr>
        <p:spPr>
          <a:xfrm>
            <a:off x="733650" y="2547250"/>
            <a:ext cx="4852800" cy="523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b="1" lang="en" sz="2200">
                <a:solidFill>
                  <a:schemeClr val="dk1"/>
                </a:solidFill>
                <a:latin typeface="Rubik"/>
                <a:ea typeface="Rubik"/>
                <a:cs typeface="Rubik"/>
                <a:sym typeface="Rubik"/>
              </a:rPr>
              <a:t>Case Study : Solution</a:t>
            </a:r>
            <a:endParaRPr b="1" sz="2200">
              <a:solidFill>
                <a:schemeClr val="dk1"/>
              </a:solidFill>
              <a:latin typeface="Rubik"/>
              <a:ea typeface="Rubik"/>
              <a:cs typeface="Rubik"/>
              <a:sym typeface="Rubik"/>
            </a:endParaRPr>
          </a:p>
        </p:txBody>
      </p:sp>
      <p:sp>
        <p:nvSpPr>
          <p:cNvPr id="156" name="Google Shape;156;g16e3417a24a_0_0"/>
          <p:cNvSpPr txBox="1"/>
          <p:nvPr/>
        </p:nvSpPr>
        <p:spPr>
          <a:xfrm>
            <a:off x="733650" y="3070450"/>
            <a:ext cx="7614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Buatlah user flow atau alur untuk pengguna yang jelas, mudah dan terdokumentasi, agar pengguna (investor/pemodal) tidak merasa kesulitan untuk mencapai goalnya</a:t>
            </a:r>
            <a:endParaRPr sz="1200">
              <a:solidFill>
                <a:srgbClr val="333333"/>
              </a:solidFill>
              <a:latin typeface="Rubik"/>
              <a:ea typeface="Rubik"/>
              <a:cs typeface="Rubik"/>
              <a:sym typeface="Rubi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g16ce5dd3efc_0_5"/>
          <p:cNvPicPr preferRelativeResize="0"/>
          <p:nvPr/>
        </p:nvPicPr>
        <p:blipFill>
          <a:blip r:embed="rId4">
            <a:alphaModFix/>
          </a:blip>
          <a:stretch>
            <a:fillRect/>
          </a:stretch>
        </p:blipFill>
        <p:spPr>
          <a:xfrm>
            <a:off x="2559150" y="180175"/>
            <a:ext cx="4025700" cy="4783150"/>
          </a:xfrm>
          <a:prstGeom prst="rect">
            <a:avLst/>
          </a:prstGeom>
          <a:noFill/>
          <a:ln>
            <a:noFill/>
          </a:ln>
        </p:spPr>
      </p:pic>
      <p:pic>
        <p:nvPicPr>
          <p:cNvPr id="162" name="Google Shape;162;g16ce5dd3efc_0_5"/>
          <p:cNvPicPr preferRelativeResize="0"/>
          <p:nvPr/>
        </p:nvPicPr>
        <p:blipFill>
          <a:blip r:embed="rId5">
            <a:alphaModFix/>
          </a:blip>
          <a:stretch>
            <a:fillRect/>
          </a:stretch>
        </p:blipFill>
        <p:spPr>
          <a:xfrm>
            <a:off x="8015927" y="442425"/>
            <a:ext cx="967649" cy="322707"/>
          </a:xfrm>
          <a:prstGeom prst="rect">
            <a:avLst/>
          </a:prstGeom>
          <a:noFill/>
          <a:ln>
            <a:noFill/>
          </a:ln>
        </p:spPr>
      </p:pic>
      <p:grpSp>
        <p:nvGrpSpPr>
          <p:cNvPr id="163" name="Google Shape;163;g16ce5dd3efc_0_5"/>
          <p:cNvGrpSpPr/>
          <p:nvPr/>
        </p:nvGrpSpPr>
        <p:grpSpPr>
          <a:xfrm>
            <a:off x="302891" y="245500"/>
            <a:ext cx="1887962" cy="1112875"/>
            <a:chOff x="733650" y="1450075"/>
            <a:chExt cx="3139800" cy="1112875"/>
          </a:xfrm>
        </p:grpSpPr>
        <p:sp>
          <p:nvSpPr>
            <p:cNvPr id="164" name="Google Shape;164;g16ce5dd3efc_0_5"/>
            <p:cNvSpPr txBox="1"/>
            <p:nvPr/>
          </p:nvSpPr>
          <p:spPr>
            <a:xfrm>
              <a:off x="733650" y="1450075"/>
              <a:ext cx="2719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900"/>
                <a:buFont typeface="Arial"/>
                <a:buNone/>
              </a:pPr>
              <a:r>
                <a:rPr b="1" lang="en" sz="2200">
                  <a:solidFill>
                    <a:schemeClr val="dk1"/>
                  </a:solidFill>
                  <a:latin typeface="Rubik"/>
                  <a:ea typeface="Rubik"/>
                  <a:cs typeface="Rubik"/>
                  <a:sym typeface="Rubik"/>
                </a:rPr>
                <a:t>Contoh </a:t>
              </a:r>
              <a:r>
                <a:rPr b="1" lang="en" sz="2200">
                  <a:solidFill>
                    <a:schemeClr val="dk1"/>
                  </a:solidFill>
                  <a:latin typeface="Rubik"/>
                  <a:ea typeface="Rubik"/>
                  <a:cs typeface="Rubik"/>
                  <a:sym typeface="Rubik"/>
                </a:rPr>
                <a:t>User Flow</a:t>
              </a:r>
              <a:endParaRPr b="1" i="0" sz="2200" u="none" cap="none" strike="noStrike">
                <a:solidFill>
                  <a:schemeClr val="dk1"/>
                </a:solidFill>
                <a:latin typeface="Rubik"/>
                <a:ea typeface="Rubik"/>
                <a:cs typeface="Rubik"/>
                <a:sym typeface="Rubik"/>
              </a:endParaRPr>
            </a:p>
          </p:txBody>
        </p:sp>
        <p:sp>
          <p:nvSpPr>
            <p:cNvPr id="165" name="Google Shape;165;g16ce5dd3efc_0_5"/>
            <p:cNvSpPr txBox="1"/>
            <p:nvPr/>
          </p:nvSpPr>
          <p:spPr>
            <a:xfrm>
              <a:off x="733650" y="2193650"/>
              <a:ext cx="3139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Alur Pemodal di FundEx</a:t>
              </a:r>
              <a:endParaRPr sz="1200">
                <a:solidFill>
                  <a:srgbClr val="333333"/>
                </a:solidFill>
                <a:latin typeface="Rubik"/>
                <a:ea typeface="Rubik"/>
                <a:cs typeface="Rubik"/>
                <a:sym typeface="Rubik"/>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2"/>
          <p:cNvSpPr txBox="1"/>
          <p:nvPr/>
        </p:nvSpPr>
        <p:spPr>
          <a:xfrm>
            <a:off x="1429500" y="1866700"/>
            <a:ext cx="62850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800"/>
              <a:buFont typeface="Arial"/>
              <a:buNone/>
            </a:pPr>
            <a:r>
              <a:rPr b="0" i="0" lang="en" sz="5800" u="none" cap="none" strike="noStrike">
                <a:solidFill>
                  <a:schemeClr val="lt1"/>
                </a:solidFill>
                <a:latin typeface="Rubik ExtraBold"/>
                <a:ea typeface="Rubik ExtraBold"/>
                <a:cs typeface="Rubik ExtraBold"/>
                <a:sym typeface="Rubik ExtraBold"/>
              </a:rPr>
              <a:t>Thank You!</a:t>
            </a:r>
            <a:endParaRPr b="0" i="0" sz="5800" u="none" cap="none" strike="noStrike">
              <a:solidFill>
                <a:schemeClr val="lt1"/>
              </a:solidFill>
              <a:latin typeface="Rubik ExtraBold"/>
              <a:ea typeface="Rubik ExtraBold"/>
              <a:cs typeface="Rubik ExtraBold"/>
              <a:sym typeface="Rubik ExtraBold"/>
            </a:endParaRPr>
          </a:p>
        </p:txBody>
      </p:sp>
      <p:pic>
        <p:nvPicPr>
          <p:cNvPr id="171" name="Google Shape;171;p22"/>
          <p:cNvPicPr preferRelativeResize="0"/>
          <p:nvPr/>
        </p:nvPicPr>
        <p:blipFill rotWithShape="1">
          <a:blip r:embed="rId4">
            <a:alphaModFix/>
          </a:blip>
          <a:srcRect b="0" l="0" r="0" t="0"/>
          <a:stretch/>
        </p:blipFill>
        <p:spPr>
          <a:xfrm>
            <a:off x="4705550" y="4128550"/>
            <a:ext cx="1263925" cy="36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g1812d5cde36_0_0"/>
          <p:cNvSpPr txBox="1"/>
          <p:nvPr>
            <p:ph type="title"/>
          </p:nvPr>
        </p:nvSpPr>
        <p:spPr>
          <a:xfrm>
            <a:off x="608850" y="1578275"/>
            <a:ext cx="792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solidFill>
                  <a:schemeClr val="lt1"/>
                </a:solidFill>
                <a:latin typeface="Rubik"/>
                <a:ea typeface="Rubik"/>
                <a:cs typeface="Rubik"/>
                <a:sym typeface="Rubik"/>
              </a:rPr>
              <a:t>Disclaimer</a:t>
            </a:r>
            <a:endParaRPr b="1" sz="3020">
              <a:solidFill>
                <a:schemeClr val="lt1"/>
              </a:solidFill>
              <a:latin typeface="Rubik"/>
              <a:ea typeface="Rubik"/>
              <a:cs typeface="Rubik"/>
              <a:sym typeface="Rubik"/>
            </a:endParaRPr>
          </a:p>
        </p:txBody>
      </p:sp>
      <p:sp>
        <p:nvSpPr>
          <p:cNvPr id="77" name="Google Shape;77;g1812d5cde36_0_0"/>
          <p:cNvSpPr txBox="1"/>
          <p:nvPr>
            <p:ph idx="1" type="body"/>
          </p:nvPr>
        </p:nvSpPr>
        <p:spPr>
          <a:xfrm>
            <a:off x="1250250" y="2258300"/>
            <a:ext cx="6643500" cy="3062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sz="1400">
                <a:solidFill>
                  <a:schemeClr val="lt1"/>
                </a:solidFill>
                <a:latin typeface="Rubik"/>
                <a:ea typeface="Rubik"/>
                <a:cs typeface="Rubik"/>
                <a:sym typeface="Rubik"/>
              </a:rPr>
              <a:t>“Dokumen ini memiliki hak cipta. Barang siapa yang menyebarluaskan atau menduplikasi tanpa izin dari instansi terkait dapat diproses sesuai dengan ketentuan hukum yang berlaku.”</a:t>
            </a:r>
            <a:endParaRPr sz="1400">
              <a:solidFill>
                <a:schemeClr val="lt1"/>
              </a:solidFill>
              <a:latin typeface="Rubik"/>
              <a:ea typeface="Rubik"/>
              <a:cs typeface="Rubik"/>
              <a:sym typeface="Rubik"/>
            </a:endParaRPr>
          </a:p>
        </p:txBody>
      </p:sp>
      <p:sp>
        <p:nvSpPr>
          <p:cNvPr id="78" name="Google Shape;78;g1812d5cde36_0_0"/>
          <p:cNvSpPr/>
          <p:nvPr>
            <p:ph idx="2" type="pic"/>
          </p:nvPr>
        </p:nvSpPr>
        <p:spPr>
          <a:xfrm>
            <a:off x="8073475" y="295850"/>
            <a:ext cx="852600" cy="627900"/>
          </a:xfrm>
          <a:prstGeom prst="roundRect">
            <a:avLst>
              <a:gd fmla="val 16667" name="adj"/>
            </a:avLst>
          </a:prstGeom>
          <a:no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g1812d5cde36_0_6"/>
          <p:cNvSpPr txBox="1"/>
          <p:nvPr/>
        </p:nvSpPr>
        <p:spPr>
          <a:xfrm>
            <a:off x="733650" y="874500"/>
            <a:ext cx="17907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500"/>
              <a:buFont typeface="Arial"/>
              <a:buNone/>
            </a:pPr>
            <a:r>
              <a:rPr b="1" i="0" lang="en" sz="3500" u="none" cap="none" strike="noStrike">
                <a:solidFill>
                  <a:schemeClr val="dk1"/>
                </a:solidFill>
                <a:latin typeface="Rubik"/>
                <a:ea typeface="Rubik"/>
                <a:cs typeface="Rubik"/>
                <a:sym typeface="Rubik"/>
              </a:rPr>
              <a:t>Assets</a:t>
            </a:r>
            <a:endParaRPr b="1" i="0" sz="3500" u="none" cap="none" strike="noStrike">
              <a:solidFill>
                <a:schemeClr val="dk1"/>
              </a:solidFill>
              <a:latin typeface="Rubik"/>
              <a:ea typeface="Rubik"/>
              <a:cs typeface="Rubik"/>
              <a:sym typeface="Rubik"/>
            </a:endParaRPr>
          </a:p>
        </p:txBody>
      </p:sp>
      <p:pic>
        <p:nvPicPr>
          <p:cNvPr id="84" name="Google Shape;84;g1812d5cde36_0_6"/>
          <p:cNvPicPr preferRelativeResize="0"/>
          <p:nvPr/>
        </p:nvPicPr>
        <p:blipFill rotWithShape="1">
          <a:blip r:embed="rId4">
            <a:alphaModFix/>
          </a:blip>
          <a:srcRect b="0" l="0" r="0" t="0"/>
          <a:stretch/>
        </p:blipFill>
        <p:spPr>
          <a:xfrm>
            <a:off x="998725" y="1480250"/>
            <a:ext cx="3495675" cy="1619250"/>
          </a:xfrm>
          <a:prstGeom prst="rect">
            <a:avLst/>
          </a:prstGeom>
          <a:noFill/>
          <a:ln>
            <a:noFill/>
          </a:ln>
        </p:spPr>
      </p:pic>
      <p:pic>
        <p:nvPicPr>
          <p:cNvPr id="85" name="Google Shape;85;g1812d5cde36_0_6"/>
          <p:cNvPicPr preferRelativeResize="0"/>
          <p:nvPr/>
        </p:nvPicPr>
        <p:blipFill rotWithShape="1">
          <a:blip r:embed="rId5">
            <a:alphaModFix/>
          </a:blip>
          <a:srcRect b="0" l="0" r="0" t="0"/>
          <a:stretch/>
        </p:blipFill>
        <p:spPr>
          <a:xfrm>
            <a:off x="4416213" y="1480250"/>
            <a:ext cx="3495675" cy="1619250"/>
          </a:xfrm>
          <a:prstGeom prst="rect">
            <a:avLst/>
          </a:prstGeom>
          <a:noFill/>
          <a:ln>
            <a:noFill/>
          </a:ln>
        </p:spPr>
      </p:pic>
      <p:sp>
        <p:nvSpPr>
          <p:cNvPr id="86" name="Google Shape;86;g1812d5cde36_0_6"/>
          <p:cNvSpPr txBox="1"/>
          <p:nvPr/>
        </p:nvSpPr>
        <p:spPr>
          <a:xfrm>
            <a:off x="2255767" y="3799900"/>
            <a:ext cx="9816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333333"/>
                </a:solidFill>
                <a:latin typeface="Rubik"/>
                <a:ea typeface="Rubik"/>
                <a:cs typeface="Rubik"/>
                <a:sym typeface="Rubik"/>
              </a:rPr>
              <a:t>Logo Putih</a:t>
            </a:r>
            <a:endParaRPr b="0" i="0" sz="1400" u="none" cap="none" strike="noStrike">
              <a:solidFill>
                <a:srgbClr val="000000"/>
              </a:solidFill>
              <a:latin typeface="Arial"/>
              <a:ea typeface="Arial"/>
              <a:cs typeface="Arial"/>
              <a:sym typeface="Arial"/>
            </a:endParaRPr>
          </a:p>
        </p:txBody>
      </p:sp>
      <p:sp>
        <p:nvSpPr>
          <p:cNvPr id="87" name="Google Shape;87;g1812d5cde36_0_6"/>
          <p:cNvSpPr txBox="1"/>
          <p:nvPr/>
        </p:nvSpPr>
        <p:spPr>
          <a:xfrm>
            <a:off x="5473141" y="3799900"/>
            <a:ext cx="13818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333333"/>
                </a:solidFill>
                <a:latin typeface="Rubik"/>
                <a:ea typeface="Rubik"/>
                <a:cs typeface="Rubik"/>
                <a:sym typeface="Rubik"/>
              </a:rPr>
              <a:t>Logo Berwarna</a:t>
            </a:r>
            <a:endParaRPr b="0" i="0" sz="1400" u="none" cap="none" strike="noStrike">
              <a:solidFill>
                <a:srgbClr val="000000"/>
              </a:solidFill>
              <a:latin typeface="Arial"/>
              <a:ea typeface="Arial"/>
              <a:cs typeface="Arial"/>
              <a:sym typeface="Arial"/>
            </a:endParaRPr>
          </a:p>
        </p:txBody>
      </p:sp>
      <p:pic>
        <p:nvPicPr>
          <p:cNvPr id="88" name="Google Shape;88;g1812d5cde36_0_6"/>
          <p:cNvPicPr preferRelativeResize="0"/>
          <p:nvPr/>
        </p:nvPicPr>
        <p:blipFill rotWithShape="1">
          <a:blip r:embed="rId6">
            <a:alphaModFix/>
          </a:blip>
          <a:srcRect b="0" l="0" r="0" t="0"/>
          <a:stretch/>
        </p:blipFill>
        <p:spPr>
          <a:xfrm>
            <a:off x="5673238" y="2821472"/>
            <a:ext cx="981600" cy="999692"/>
          </a:xfrm>
          <a:prstGeom prst="rect">
            <a:avLst/>
          </a:prstGeom>
          <a:noFill/>
          <a:ln>
            <a:noFill/>
          </a:ln>
        </p:spPr>
      </p:pic>
      <p:pic>
        <p:nvPicPr>
          <p:cNvPr id="89" name="Google Shape;89;g1812d5cde36_0_6"/>
          <p:cNvPicPr preferRelativeResize="0"/>
          <p:nvPr/>
        </p:nvPicPr>
        <p:blipFill rotWithShape="1">
          <a:blip r:embed="rId7">
            <a:alphaModFix/>
          </a:blip>
          <a:srcRect b="0" l="0" r="0" t="0"/>
          <a:stretch/>
        </p:blipFill>
        <p:spPr>
          <a:xfrm>
            <a:off x="2206475" y="2771273"/>
            <a:ext cx="1080175" cy="1100075"/>
          </a:xfrm>
          <a:prstGeom prst="rect">
            <a:avLst/>
          </a:prstGeom>
          <a:noFill/>
          <a:ln>
            <a:noFill/>
          </a:ln>
        </p:spPr>
      </p:pic>
      <p:sp>
        <p:nvSpPr>
          <p:cNvPr id="90" name="Google Shape;90;g1812d5cde36_0_6"/>
          <p:cNvSpPr txBox="1"/>
          <p:nvPr/>
        </p:nvSpPr>
        <p:spPr>
          <a:xfrm>
            <a:off x="7977525" y="274575"/>
            <a:ext cx="981600" cy="69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1" i="0" lang="en" sz="1100" u="none" cap="none" strike="noStrike">
                <a:solidFill>
                  <a:srgbClr val="980000"/>
                </a:solidFill>
                <a:latin typeface="Rubik"/>
                <a:ea typeface="Rubik"/>
                <a:cs typeface="Rubik"/>
                <a:sym typeface="Rubik"/>
              </a:rPr>
              <a:t>LOGO</a:t>
            </a:r>
            <a:endParaRPr b="1" i="0" sz="1100" u="none" cap="none" strike="noStrike">
              <a:solidFill>
                <a:srgbClr val="980000"/>
              </a:solidFill>
              <a:latin typeface="Rubik"/>
              <a:ea typeface="Rubik"/>
              <a:cs typeface="Rubik"/>
              <a:sym typeface="Rubik"/>
            </a:endParaRPr>
          </a:p>
          <a:p>
            <a:pPr indent="0" lvl="0" marL="0" marR="0" rtl="0" algn="just">
              <a:lnSpc>
                <a:spcPct val="100000"/>
              </a:lnSpc>
              <a:spcBef>
                <a:spcPts val="0"/>
              </a:spcBef>
              <a:spcAft>
                <a:spcPts val="0"/>
              </a:spcAft>
              <a:buClr>
                <a:srgbClr val="000000"/>
              </a:buClr>
              <a:buSzPts val="1100"/>
              <a:buFont typeface="Arial"/>
              <a:buNone/>
            </a:pPr>
            <a:r>
              <a:rPr b="1" i="0" lang="en" sz="1100" u="none" cap="none" strike="noStrike">
                <a:solidFill>
                  <a:srgbClr val="980000"/>
                </a:solidFill>
                <a:latin typeface="Rubik"/>
                <a:ea typeface="Rubik"/>
                <a:cs typeface="Rubik"/>
                <a:sym typeface="Rubik"/>
              </a:rPr>
              <a:t>COMPANY</a:t>
            </a:r>
            <a:endParaRPr b="1" i="0" sz="1100" u="none" cap="none" strike="noStrike">
              <a:solidFill>
                <a:srgbClr val="980000"/>
              </a:solidFill>
              <a:latin typeface="Rubik"/>
              <a:ea typeface="Rubik"/>
              <a:cs typeface="Rubik"/>
              <a:sym typeface="Rubik"/>
            </a:endParaRPr>
          </a:p>
          <a:p>
            <a:pPr indent="0" lvl="0" marL="0" marR="0" rtl="0" algn="just">
              <a:lnSpc>
                <a:spcPct val="100000"/>
              </a:lnSpc>
              <a:spcBef>
                <a:spcPts val="0"/>
              </a:spcBef>
              <a:spcAft>
                <a:spcPts val="0"/>
              </a:spcAft>
              <a:buClr>
                <a:srgbClr val="000000"/>
              </a:buClr>
              <a:buSzPts val="1100"/>
              <a:buFont typeface="Arial"/>
              <a:buNone/>
            </a:pPr>
            <a:r>
              <a:rPr b="1" i="0" lang="en" sz="1100" u="none" cap="none" strike="noStrike">
                <a:solidFill>
                  <a:srgbClr val="980000"/>
                </a:solidFill>
                <a:latin typeface="Rubik"/>
                <a:ea typeface="Rubik"/>
                <a:cs typeface="Rubik"/>
                <a:sym typeface="Rubik"/>
              </a:rPr>
              <a:t>DISINI</a:t>
            </a:r>
            <a:endParaRPr b="1" i="0" sz="1100" u="none" cap="none" strike="noStrike">
              <a:solidFill>
                <a:srgbClr val="980000"/>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9"/>
          <p:cNvSpPr/>
          <p:nvPr/>
        </p:nvSpPr>
        <p:spPr>
          <a:xfrm>
            <a:off x="4027250" y="1773350"/>
            <a:ext cx="413400" cy="401400"/>
          </a:xfrm>
          <a:prstGeom prst="ellipse">
            <a:avLst/>
          </a:prstGeom>
          <a:solidFill>
            <a:srgbClr val="D010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
          <p:cNvSpPr/>
          <p:nvPr/>
        </p:nvSpPr>
        <p:spPr>
          <a:xfrm>
            <a:off x="4027250" y="2443750"/>
            <a:ext cx="413400" cy="401400"/>
          </a:xfrm>
          <a:prstGeom prst="ellipse">
            <a:avLst/>
          </a:prstGeom>
          <a:solidFill>
            <a:srgbClr val="D010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4027250" y="3114150"/>
            <a:ext cx="413400" cy="401400"/>
          </a:xfrm>
          <a:prstGeom prst="ellipse">
            <a:avLst/>
          </a:prstGeom>
          <a:solidFill>
            <a:srgbClr val="D010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4027250" y="3814950"/>
            <a:ext cx="413400" cy="401400"/>
          </a:xfrm>
          <a:prstGeom prst="ellipse">
            <a:avLst/>
          </a:prstGeom>
          <a:solidFill>
            <a:srgbClr val="D010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nvSpPr>
        <p:spPr>
          <a:xfrm>
            <a:off x="4056450" y="1720100"/>
            <a:ext cx="28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Rubik"/>
                <a:ea typeface="Rubik"/>
                <a:cs typeface="Rubik"/>
                <a:sym typeface="Rubik"/>
              </a:rPr>
              <a:t>1</a:t>
            </a:r>
            <a:endParaRPr b="1" i="0" sz="21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Rubik"/>
              <a:ea typeface="Rubik"/>
              <a:cs typeface="Rubik"/>
              <a:sym typeface="Rubik"/>
            </a:endParaRPr>
          </a:p>
        </p:txBody>
      </p:sp>
      <p:sp>
        <p:nvSpPr>
          <p:cNvPr id="100" name="Google Shape;100;p9"/>
          <p:cNvSpPr txBox="1"/>
          <p:nvPr/>
        </p:nvSpPr>
        <p:spPr>
          <a:xfrm>
            <a:off x="4056450" y="2390500"/>
            <a:ext cx="28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Rubik"/>
                <a:ea typeface="Rubik"/>
                <a:cs typeface="Rubik"/>
                <a:sym typeface="Rubik"/>
              </a:rPr>
              <a:t>2</a:t>
            </a:r>
            <a:endParaRPr b="1" i="0" sz="21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Rubik"/>
              <a:ea typeface="Rubik"/>
              <a:cs typeface="Rubik"/>
              <a:sym typeface="Rubik"/>
            </a:endParaRPr>
          </a:p>
        </p:txBody>
      </p:sp>
      <p:sp>
        <p:nvSpPr>
          <p:cNvPr id="101" name="Google Shape;101;p9"/>
          <p:cNvSpPr txBox="1"/>
          <p:nvPr/>
        </p:nvSpPr>
        <p:spPr>
          <a:xfrm>
            <a:off x="4056450" y="3046325"/>
            <a:ext cx="28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Rubik"/>
                <a:ea typeface="Rubik"/>
                <a:cs typeface="Rubik"/>
                <a:sym typeface="Rubik"/>
              </a:rPr>
              <a:t>3</a:t>
            </a:r>
            <a:endParaRPr b="1" i="0" sz="21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Rubik"/>
              <a:ea typeface="Rubik"/>
              <a:cs typeface="Rubik"/>
              <a:sym typeface="Rubik"/>
            </a:endParaRPr>
          </a:p>
        </p:txBody>
      </p:sp>
      <p:sp>
        <p:nvSpPr>
          <p:cNvPr id="102" name="Google Shape;102;p9"/>
          <p:cNvSpPr txBox="1"/>
          <p:nvPr/>
        </p:nvSpPr>
        <p:spPr>
          <a:xfrm>
            <a:off x="4056450" y="3754400"/>
            <a:ext cx="284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lt1"/>
                </a:solidFill>
                <a:latin typeface="Rubik"/>
                <a:ea typeface="Rubik"/>
                <a:cs typeface="Rubik"/>
                <a:sym typeface="Rubik"/>
              </a:rPr>
              <a:t>4</a:t>
            </a:r>
            <a:endParaRPr b="1" i="0" sz="2100" u="none" cap="none" strike="noStrike">
              <a:solidFill>
                <a:schemeClr val="lt1"/>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lt1"/>
              </a:solidFill>
              <a:latin typeface="Rubik"/>
              <a:ea typeface="Rubik"/>
              <a:cs typeface="Rubik"/>
              <a:sym typeface="Rubik"/>
            </a:endParaRPr>
          </a:p>
        </p:txBody>
      </p:sp>
      <p:sp>
        <p:nvSpPr>
          <p:cNvPr id="103" name="Google Shape;103;p9"/>
          <p:cNvSpPr txBox="1"/>
          <p:nvPr/>
        </p:nvSpPr>
        <p:spPr>
          <a:xfrm>
            <a:off x="4572000" y="1743200"/>
            <a:ext cx="2758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 sz="1800">
                <a:latin typeface="Rubik SemiBold"/>
                <a:ea typeface="Rubik SemiBold"/>
                <a:cs typeface="Rubik SemiBold"/>
                <a:sym typeface="Rubik SemiBold"/>
              </a:rPr>
              <a:t>Apa itu User Flow?</a:t>
            </a:r>
            <a:endParaRPr b="0" i="0" sz="1800" u="none" cap="none" strike="noStrike">
              <a:solidFill>
                <a:srgbClr val="000000"/>
              </a:solidFill>
              <a:latin typeface="Rubik SemiBold"/>
              <a:ea typeface="Rubik SemiBold"/>
              <a:cs typeface="Rubik SemiBold"/>
              <a:sym typeface="Rubik SemiBold"/>
            </a:endParaRPr>
          </a:p>
        </p:txBody>
      </p:sp>
      <p:sp>
        <p:nvSpPr>
          <p:cNvPr id="104" name="Google Shape;104;p9"/>
          <p:cNvSpPr txBox="1"/>
          <p:nvPr/>
        </p:nvSpPr>
        <p:spPr>
          <a:xfrm>
            <a:off x="4572000" y="2413600"/>
            <a:ext cx="4441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 sz="1800">
                <a:latin typeface="Rubik SemiBold"/>
                <a:ea typeface="Rubik SemiBold"/>
                <a:cs typeface="Rubik SemiBold"/>
                <a:sym typeface="Rubik SemiBold"/>
              </a:rPr>
              <a:t>Mengapa User Flow Penting?</a:t>
            </a:r>
            <a:endParaRPr b="0" i="0" sz="1800" u="none" cap="none" strike="noStrike">
              <a:solidFill>
                <a:srgbClr val="000000"/>
              </a:solidFill>
              <a:latin typeface="Rubik SemiBold"/>
              <a:ea typeface="Rubik SemiBold"/>
              <a:cs typeface="Rubik SemiBold"/>
              <a:sym typeface="Rubik SemiBold"/>
            </a:endParaRPr>
          </a:p>
        </p:txBody>
      </p:sp>
      <p:sp>
        <p:nvSpPr>
          <p:cNvPr id="105" name="Google Shape;105;p9"/>
          <p:cNvSpPr txBox="1"/>
          <p:nvPr/>
        </p:nvSpPr>
        <p:spPr>
          <a:xfrm>
            <a:off x="4572000" y="3084000"/>
            <a:ext cx="378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 sz="1800">
                <a:latin typeface="Rubik SemiBold"/>
                <a:ea typeface="Rubik SemiBold"/>
                <a:cs typeface="Rubik SemiBold"/>
                <a:sym typeface="Rubik SemiBold"/>
              </a:rPr>
              <a:t>Jenis Diagram User Flow</a:t>
            </a:r>
            <a:endParaRPr b="0" i="0" sz="1800" u="none" cap="none" strike="noStrike">
              <a:solidFill>
                <a:srgbClr val="000000"/>
              </a:solidFill>
              <a:latin typeface="Rubik SemiBold"/>
              <a:ea typeface="Rubik SemiBold"/>
              <a:cs typeface="Rubik SemiBold"/>
              <a:sym typeface="Rubik SemiBold"/>
            </a:endParaRPr>
          </a:p>
        </p:txBody>
      </p:sp>
      <p:sp>
        <p:nvSpPr>
          <p:cNvPr id="106" name="Google Shape;106;p9"/>
          <p:cNvSpPr txBox="1"/>
          <p:nvPr/>
        </p:nvSpPr>
        <p:spPr>
          <a:xfrm>
            <a:off x="4572000" y="3754400"/>
            <a:ext cx="223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dk1"/>
                </a:solidFill>
                <a:latin typeface="Rubik SemiBold"/>
                <a:ea typeface="Rubik SemiBold"/>
                <a:cs typeface="Rubik SemiBold"/>
                <a:sym typeface="Rubik SemiBold"/>
              </a:rPr>
              <a:t>Contoh Kasus</a:t>
            </a:r>
            <a:endParaRPr b="0" i="0" sz="1800" u="none" cap="none" strike="noStrike">
              <a:solidFill>
                <a:srgbClr val="000000"/>
              </a:solidFill>
              <a:latin typeface="Rubik SemiBold"/>
              <a:ea typeface="Rubik SemiBold"/>
              <a:cs typeface="Rubik SemiBold"/>
              <a:sym typeface="Rubik SemiBold"/>
            </a:endParaRPr>
          </a:p>
        </p:txBody>
      </p:sp>
      <p:pic>
        <p:nvPicPr>
          <p:cNvPr id="107" name="Google Shape;107;p9"/>
          <p:cNvPicPr preferRelativeResize="0"/>
          <p:nvPr/>
        </p:nvPicPr>
        <p:blipFill>
          <a:blip r:embed="rId4">
            <a:alphaModFix/>
          </a:blip>
          <a:stretch>
            <a:fillRect/>
          </a:stretch>
        </p:blipFill>
        <p:spPr>
          <a:xfrm>
            <a:off x="8015927" y="442425"/>
            <a:ext cx="967649" cy="3227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grpSp>
        <p:nvGrpSpPr>
          <p:cNvPr id="112" name="Google Shape;112;g1629f890730_3_10"/>
          <p:cNvGrpSpPr/>
          <p:nvPr/>
        </p:nvGrpSpPr>
        <p:grpSpPr>
          <a:xfrm>
            <a:off x="613200" y="1078563"/>
            <a:ext cx="3242700" cy="3167050"/>
            <a:chOff x="613200" y="1518613"/>
            <a:chExt cx="3242700" cy="3167050"/>
          </a:xfrm>
        </p:grpSpPr>
        <p:sp>
          <p:nvSpPr>
            <p:cNvPr id="113" name="Google Shape;113;g1629f890730_3_10"/>
            <p:cNvSpPr txBox="1"/>
            <p:nvPr/>
          </p:nvSpPr>
          <p:spPr>
            <a:xfrm>
              <a:off x="613200" y="1518613"/>
              <a:ext cx="3242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900"/>
                <a:buFont typeface="Arial"/>
                <a:buNone/>
              </a:pPr>
              <a:r>
                <a:rPr b="1" lang="en" sz="2200">
                  <a:solidFill>
                    <a:schemeClr val="dk1"/>
                  </a:solidFill>
                  <a:latin typeface="Rubik"/>
                  <a:ea typeface="Rubik"/>
                  <a:cs typeface="Rubik"/>
                  <a:sym typeface="Rubik"/>
                </a:rPr>
                <a:t>Apa itu User Flow?</a:t>
              </a:r>
              <a:endParaRPr b="1" i="0" sz="2200" u="none" cap="none" strike="noStrike">
                <a:solidFill>
                  <a:schemeClr val="dk1"/>
                </a:solidFill>
                <a:latin typeface="Rubik"/>
                <a:ea typeface="Rubik"/>
                <a:cs typeface="Rubik"/>
                <a:sym typeface="Rubik"/>
              </a:endParaRPr>
            </a:p>
          </p:txBody>
        </p:sp>
        <p:sp>
          <p:nvSpPr>
            <p:cNvPr id="114" name="Google Shape;114;g1629f890730_3_10"/>
            <p:cNvSpPr txBox="1"/>
            <p:nvPr/>
          </p:nvSpPr>
          <p:spPr>
            <a:xfrm>
              <a:off x="613200" y="2099663"/>
              <a:ext cx="31398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200">
                  <a:solidFill>
                    <a:srgbClr val="333333"/>
                  </a:solidFill>
                  <a:latin typeface="Rubik"/>
                  <a:ea typeface="Rubik"/>
                  <a:cs typeface="Rubik"/>
                  <a:sym typeface="Rubik"/>
                </a:rPr>
                <a:t>User flow adalah serangkaian tugas atau langkah yang perlu pengguna lalui dari awal hingga akhir untuk dapat menjalankan suatu fungsi atau fitur.</a:t>
              </a:r>
              <a:endParaRPr sz="1200">
                <a:solidFill>
                  <a:srgbClr val="333333"/>
                </a:solidFill>
                <a:latin typeface="Rubik"/>
                <a:ea typeface="Rubik"/>
                <a:cs typeface="Rubik"/>
                <a:sym typeface="Rubik"/>
              </a:endParaRPr>
            </a:p>
            <a:p>
              <a:pPr indent="0" lvl="0" marL="0" marR="0" rtl="0" algn="l">
                <a:lnSpc>
                  <a:spcPct val="100000"/>
                </a:lnSpc>
                <a:spcBef>
                  <a:spcPts val="0"/>
                </a:spcBef>
                <a:spcAft>
                  <a:spcPts val="0"/>
                </a:spcAft>
                <a:buClr>
                  <a:srgbClr val="000000"/>
                </a:buClr>
                <a:buSzPts val="1100"/>
                <a:buFont typeface="Arial"/>
                <a:buNone/>
              </a:pPr>
              <a:r>
                <a:t/>
              </a:r>
              <a:endParaRPr sz="1200">
                <a:solidFill>
                  <a:srgbClr val="333333"/>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sz="1200">
                  <a:solidFill>
                    <a:srgbClr val="333333"/>
                  </a:solidFill>
                  <a:latin typeface="Rubik"/>
                  <a:ea typeface="Rubik"/>
                  <a:cs typeface="Rubik"/>
                  <a:sym typeface="Rubik"/>
                </a:rPr>
                <a:t>User flow dibutuhkan jika perusahaan ingin: </a:t>
              </a:r>
              <a:endParaRPr sz="1200">
                <a:solidFill>
                  <a:srgbClr val="333333"/>
                </a:solidFill>
                <a:latin typeface="Rubik"/>
                <a:ea typeface="Rubik"/>
                <a:cs typeface="Rubik"/>
                <a:sym typeface="Rubik"/>
              </a:endParaRPr>
            </a:p>
            <a:p>
              <a:pPr indent="-304800" lvl="0" marL="457200" rtl="0" algn="l">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Membuat user interface yang intuitif </a:t>
              </a:r>
              <a:endParaRPr sz="1200">
                <a:solidFill>
                  <a:srgbClr val="333333"/>
                </a:solidFill>
                <a:latin typeface="Rubik"/>
                <a:ea typeface="Rubik"/>
                <a:cs typeface="Rubik"/>
                <a:sym typeface="Rubik"/>
              </a:endParaRPr>
            </a:p>
            <a:p>
              <a:pPr indent="-304800" lvl="0" marL="457200" rtl="0" algn="l">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Mengevaluasi user interface yang sudah ada </a:t>
              </a:r>
              <a:endParaRPr sz="1200">
                <a:solidFill>
                  <a:srgbClr val="333333"/>
                </a:solidFill>
                <a:latin typeface="Rubik"/>
                <a:ea typeface="Rubik"/>
                <a:cs typeface="Rubik"/>
                <a:sym typeface="Rubik"/>
              </a:endParaRPr>
            </a:p>
            <a:p>
              <a:pPr indent="-304800" lvl="0" marL="457200" rtl="0" algn="l">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Memperkenalkan produk ke klien atau kolega</a:t>
              </a:r>
              <a:endParaRPr sz="1200">
                <a:solidFill>
                  <a:srgbClr val="333333"/>
                </a:solidFill>
                <a:latin typeface="Rubik"/>
                <a:ea typeface="Rubik"/>
                <a:cs typeface="Rubik"/>
                <a:sym typeface="Rubik"/>
              </a:endParaRPr>
            </a:p>
          </p:txBody>
        </p:sp>
      </p:grpSp>
      <p:pic>
        <p:nvPicPr>
          <p:cNvPr id="115" name="Google Shape;115;g1629f890730_3_10"/>
          <p:cNvPicPr preferRelativeResize="0"/>
          <p:nvPr/>
        </p:nvPicPr>
        <p:blipFill>
          <a:blip r:embed="rId4">
            <a:alphaModFix/>
          </a:blip>
          <a:stretch>
            <a:fillRect/>
          </a:stretch>
        </p:blipFill>
        <p:spPr>
          <a:xfrm>
            <a:off x="8015927" y="442425"/>
            <a:ext cx="967649" cy="322707"/>
          </a:xfrm>
          <a:prstGeom prst="rect">
            <a:avLst/>
          </a:prstGeom>
          <a:noFill/>
          <a:ln>
            <a:noFill/>
          </a:ln>
        </p:spPr>
      </p:pic>
      <p:pic>
        <p:nvPicPr>
          <p:cNvPr id="116" name="Google Shape;116;g1629f890730_3_10"/>
          <p:cNvPicPr preferRelativeResize="0"/>
          <p:nvPr/>
        </p:nvPicPr>
        <p:blipFill>
          <a:blip r:embed="rId5">
            <a:alphaModFix/>
          </a:blip>
          <a:stretch>
            <a:fillRect/>
          </a:stretch>
        </p:blipFill>
        <p:spPr>
          <a:xfrm>
            <a:off x="4572000" y="1369250"/>
            <a:ext cx="3969749" cy="298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163f7435b7a_0_30"/>
          <p:cNvSpPr txBox="1"/>
          <p:nvPr/>
        </p:nvSpPr>
        <p:spPr>
          <a:xfrm>
            <a:off x="3740500" y="1371700"/>
            <a:ext cx="30861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n" sz="2200">
                <a:solidFill>
                  <a:schemeClr val="dk1"/>
                </a:solidFill>
                <a:latin typeface="Rubik"/>
                <a:ea typeface="Rubik"/>
                <a:cs typeface="Rubik"/>
                <a:sym typeface="Rubik"/>
              </a:rPr>
              <a:t>Mengapa User Flow Penting?</a:t>
            </a:r>
            <a:endParaRPr b="1" i="0" sz="2200" u="none" cap="none" strike="noStrike">
              <a:solidFill>
                <a:schemeClr val="dk1"/>
              </a:solidFill>
              <a:latin typeface="Rubik"/>
              <a:ea typeface="Rubik"/>
              <a:cs typeface="Rubik"/>
              <a:sym typeface="Rubik"/>
            </a:endParaRPr>
          </a:p>
        </p:txBody>
      </p:sp>
      <p:sp>
        <p:nvSpPr>
          <p:cNvPr id="122" name="Google Shape;122;g163f7435b7a_0_30"/>
          <p:cNvSpPr txBox="1"/>
          <p:nvPr/>
        </p:nvSpPr>
        <p:spPr>
          <a:xfrm>
            <a:off x="3740500" y="2361925"/>
            <a:ext cx="3421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200">
                <a:solidFill>
                  <a:srgbClr val="333333"/>
                </a:solidFill>
                <a:latin typeface="Rubik"/>
                <a:ea typeface="Rubik"/>
                <a:cs typeface="Rubik"/>
                <a:sym typeface="Rubik"/>
              </a:rPr>
              <a:t>Dirangkum dari Prototype, beberapa manfaatnya di antaranya:</a:t>
            </a:r>
            <a:endParaRPr b="0" i="0" sz="1200" u="none" cap="none" strike="noStrike">
              <a:solidFill>
                <a:srgbClr val="333333"/>
              </a:solidFill>
              <a:latin typeface="Rubik"/>
              <a:ea typeface="Rubik"/>
              <a:cs typeface="Rubik"/>
              <a:sym typeface="Rubik"/>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Komunikasi</a:t>
            </a:r>
            <a:endParaRPr sz="1200">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Dokumentasi</a:t>
            </a:r>
            <a:endParaRPr sz="1200">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Fokus pada User</a:t>
            </a:r>
            <a:endParaRPr sz="1200">
              <a:solidFill>
                <a:srgbClr val="333333"/>
              </a:solidFill>
              <a:latin typeface="Rubik"/>
              <a:ea typeface="Rubik"/>
              <a:cs typeface="Rubik"/>
              <a:sym typeface="Rubik"/>
            </a:endParaRPr>
          </a:p>
        </p:txBody>
      </p:sp>
      <p:pic>
        <p:nvPicPr>
          <p:cNvPr id="123" name="Google Shape;123;g163f7435b7a_0_30"/>
          <p:cNvPicPr preferRelativeResize="0"/>
          <p:nvPr/>
        </p:nvPicPr>
        <p:blipFill>
          <a:blip r:embed="rId4">
            <a:alphaModFix/>
          </a:blip>
          <a:stretch>
            <a:fillRect/>
          </a:stretch>
        </p:blipFill>
        <p:spPr>
          <a:xfrm>
            <a:off x="8015927" y="442425"/>
            <a:ext cx="967649" cy="3227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grpSp>
        <p:nvGrpSpPr>
          <p:cNvPr id="128" name="Google Shape;128;g163f7435b7a_0_154"/>
          <p:cNvGrpSpPr/>
          <p:nvPr/>
        </p:nvGrpSpPr>
        <p:grpSpPr>
          <a:xfrm>
            <a:off x="733650" y="1450075"/>
            <a:ext cx="3139800" cy="2154900"/>
            <a:chOff x="733650" y="1450075"/>
            <a:chExt cx="3139800" cy="2154900"/>
          </a:xfrm>
        </p:grpSpPr>
        <p:sp>
          <p:nvSpPr>
            <p:cNvPr id="129" name="Google Shape;129;g163f7435b7a_0_154"/>
            <p:cNvSpPr txBox="1"/>
            <p:nvPr/>
          </p:nvSpPr>
          <p:spPr>
            <a:xfrm>
              <a:off x="733650" y="1450075"/>
              <a:ext cx="2719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900"/>
                <a:buFont typeface="Arial"/>
                <a:buNone/>
              </a:pPr>
              <a:r>
                <a:rPr b="1" lang="en" sz="2200">
                  <a:solidFill>
                    <a:schemeClr val="dk1"/>
                  </a:solidFill>
                  <a:latin typeface="Rubik"/>
                  <a:ea typeface="Rubik"/>
                  <a:cs typeface="Rubik"/>
                  <a:sym typeface="Rubik"/>
                </a:rPr>
                <a:t>Jenis Diagram User Flow</a:t>
              </a:r>
              <a:endParaRPr b="1" i="0" sz="2200" u="none" cap="none" strike="noStrike">
                <a:solidFill>
                  <a:schemeClr val="dk1"/>
                </a:solidFill>
                <a:latin typeface="Rubik"/>
                <a:ea typeface="Rubik"/>
                <a:cs typeface="Rubik"/>
                <a:sym typeface="Rubik"/>
              </a:endParaRPr>
            </a:p>
          </p:txBody>
        </p:sp>
        <p:sp>
          <p:nvSpPr>
            <p:cNvPr id="130" name="Google Shape;130;g163f7435b7a_0_154"/>
            <p:cNvSpPr txBox="1"/>
            <p:nvPr/>
          </p:nvSpPr>
          <p:spPr>
            <a:xfrm>
              <a:off x="733650" y="2311975"/>
              <a:ext cx="3139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Merangkum</a:t>
              </a:r>
              <a:r>
                <a:rPr lang="en" sz="1200">
                  <a:solidFill>
                    <a:srgbClr val="333333"/>
                  </a:solidFill>
                  <a:latin typeface="Rubik"/>
                  <a:ea typeface="Rubik"/>
                  <a:cs typeface="Rubik"/>
                  <a:sym typeface="Rubik"/>
                </a:rPr>
                <a:t> Career Foundry, jenis diagram itu di antaranya:</a:t>
              </a:r>
              <a:endParaRPr sz="1200">
                <a:solidFill>
                  <a:srgbClr val="333333"/>
                </a:solidFill>
                <a:latin typeface="Rubik"/>
                <a:ea typeface="Rubik"/>
                <a:cs typeface="Rubik"/>
                <a:sym typeface="Rubik"/>
              </a:endParaRPr>
            </a:p>
            <a:p>
              <a:pPr indent="0" lvl="0" marL="0" marR="0" rtl="0" algn="l">
                <a:lnSpc>
                  <a:spcPct val="100000"/>
                </a:lnSpc>
                <a:spcBef>
                  <a:spcPts val="0"/>
                </a:spcBef>
                <a:spcAft>
                  <a:spcPts val="0"/>
                </a:spcAft>
                <a:buNone/>
              </a:pPr>
              <a:r>
                <a:t/>
              </a:r>
              <a:endParaRPr sz="1200">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Task Flow</a:t>
              </a:r>
              <a:endParaRPr sz="1200">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Wire Flow</a:t>
              </a:r>
              <a:endParaRPr sz="1200">
                <a:solidFill>
                  <a:srgbClr val="333333"/>
                </a:solidFill>
                <a:latin typeface="Rubik"/>
                <a:ea typeface="Rubik"/>
                <a:cs typeface="Rubik"/>
                <a:sym typeface="Rubik"/>
              </a:endParaRPr>
            </a:p>
            <a:p>
              <a:pPr indent="-304800" lvl="0" marL="457200" marR="0" rtl="0" algn="l">
                <a:lnSpc>
                  <a:spcPct val="100000"/>
                </a:lnSpc>
                <a:spcBef>
                  <a:spcPts val="0"/>
                </a:spcBef>
                <a:spcAft>
                  <a:spcPts val="0"/>
                </a:spcAft>
                <a:buClr>
                  <a:srgbClr val="333333"/>
                </a:buClr>
                <a:buSzPts val="1200"/>
                <a:buFont typeface="Rubik"/>
                <a:buChar char="-"/>
              </a:pPr>
              <a:r>
                <a:rPr lang="en" sz="1200">
                  <a:solidFill>
                    <a:srgbClr val="333333"/>
                  </a:solidFill>
                  <a:latin typeface="Rubik"/>
                  <a:ea typeface="Rubik"/>
                  <a:cs typeface="Rubik"/>
                  <a:sym typeface="Rubik"/>
                </a:rPr>
                <a:t>User Flow</a:t>
              </a:r>
              <a:endParaRPr sz="1200">
                <a:solidFill>
                  <a:srgbClr val="333333"/>
                </a:solidFill>
                <a:latin typeface="Rubik"/>
                <a:ea typeface="Rubik"/>
                <a:cs typeface="Rubik"/>
                <a:sym typeface="Rubik"/>
              </a:endParaRPr>
            </a:p>
          </p:txBody>
        </p:sp>
      </p:grpSp>
      <p:pic>
        <p:nvPicPr>
          <p:cNvPr id="131" name="Google Shape;131;g163f7435b7a_0_154"/>
          <p:cNvPicPr preferRelativeResize="0"/>
          <p:nvPr/>
        </p:nvPicPr>
        <p:blipFill>
          <a:blip r:embed="rId4">
            <a:alphaModFix/>
          </a:blip>
          <a:stretch>
            <a:fillRect/>
          </a:stretch>
        </p:blipFill>
        <p:spPr>
          <a:xfrm>
            <a:off x="4174575" y="1278912"/>
            <a:ext cx="4419476" cy="2894775"/>
          </a:xfrm>
          <a:prstGeom prst="rect">
            <a:avLst/>
          </a:prstGeom>
          <a:noFill/>
          <a:ln>
            <a:noFill/>
          </a:ln>
        </p:spPr>
      </p:pic>
      <p:pic>
        <p:nvPicPr>
          <p:cNvPr id="132" name="Google Shape;132;g163f7435b7a_0_154"/>
          <p:cNvPicPr preferRelativeResize="0"/>
          <p:nvPr/>
        </p:nvPicPr>
        <p:blipFill>
          <a:blip r:embed="rId5">
            <a:alphaModFix/>
          </a:blip>
          <a:stretch>
            <a:fillRect/>
          </a:stretch>
        </p:blipFill>
        <p:spPr>
          <a:xfrm>
            <a:off x="8015927" y="442425"/>
            <a:ext cx="967649" cy="3227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6" name="Shape 136"/>
        <p:cNvGrpSpPr/>
        <p:nvPr/>
      </p:nvGrpSpPr>
      <p:grpSpPr>
        <a:xfrm>
          <a:off x="0" y="0"/>
          <a:ext cx="0" cy="0"/>
          <a:chOff x="0" y="0"/>
          <a:chExt cx="0" cy="0"/>
        </a:xfrm>
      </p:grpSpPr>
      <p:grpSp>
        <p:nvGrpSpPr>
          <p:cNvPr id="137" name="Google Shape;137;g2da872f0636ac61_0"/>
          <p:cNvGrpSpPr/>
          <p:nvPr/>
        </p:nvGrpSpPr>
        <p:grpSpPr>
          <a:xfrm>
            <a:off x="733650" y="2070575"/>
            <a:ext cx="5715600" cy="1002350"/>
            <a:chOff x="733650" y="1450075"/>
            <a:chExt cx="5715600" cy="1002350"/>
          </a:xfrm>
        </p:grpSpPr>
        <p:sp>
          <p:nvSpPr>
            <p:cNvPr id="138" name="Google Shape;138;g2da872f0636ac61_0"/>
            <p:cNvSpPr txBox="1"/>
            <p:nvPr/>
          </p:nvSpPr>
          <p:spPr>
            <a:xfrm>
              <a:off x="733650" y="1450075"/>
              <a:ext cx="5715600" cy="523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b="1" lang="en" sz="2200">
                  <a:solidFill>
                    <a:schemeClr val="dk1"/>
                  </a:solidFill>
                  <a:latin typeface="Rubik"/>
                  <a:ea typeface="Rubik"/>
                  <a:cs typeface="Rubik"/>
                  <a:sym typeface="Rubik"/>
                </a:rPr>
                <a:t>Case Study : Problem Statement</a:t>
              </a:r>
              <a:endParaRPr b="1" sz="2200">
                <a:solidFill>
                  <a:schemeClr val="dk1"/>
                </a:solidFill>
                <a:latin typeface="Rubik"/>
                <a:ea typeface="Rubik"/>
                <a:cs typeface="Rubik"/>
                <a:sym typeface="Rubik"/>
              </a:endParaRPr>
            </a:p>
          </p:txBody>
        </p:sp>
        <p:sp>
          <p:nvSpPr>
            <p:cNvPr id="139" name="Google Shape;139;g2da872f0636ac61_0"/>
            <p:cNvSpPr txBox="1"/>
            <p:nvPr/>
          </p:nvSpPr>
          <p:spPr>
            <a:xfrm>
              <a:off x="733650" y="2083125"/>
              <a:ext cx="3139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User Flow Pemodal di FundEx</a:t>
              </a:r>
              <a:endParaRPr sz="1200">
                <a:solidFill>
                  <a:srgbClr val="333333"/>
                </a:solidFill>
                <a:latin typeface="Rubik"/>
                <a:ea typeface="Rubik"/>
                <a:cs typeface="Rubik"/>
                <a:sym typeface="Rubik"/>
              </a:endParaRPr>
            </a:p>
          </p:txBody>
        </p:sp>
      </p:grpSp>
      <p:pic>
        <p:nvPicPr>
          <p:cNvPr id="140" name="Google Shape;140;g2da872f0636ac61_0"/>
          <p:cNvPicPr preferRelativeResize="0"/>
          <p:nvPr/>
        </p:nvPicPr>
        <p:blipFill>
          <a:blip r:embed="rId4">
            <a:alphaModFix/>
          </a:blip>
          <a:stretch>
            <a:fillRect/>
          </a:stretch>
        </p:blipFill>
        <p:spPr>
          <a:xfrm>
            <a:off x="8015927" y="442425"/>
            <a:ext cx="967649" cy="3227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16ce5dd3efc_0_15"/>
          <p:cNvSpPr txBox="1"/>
          <p:nvPr/>
        </p:nvSpPr>
        <p:spPr>
          <a:xfrm>
            <a:off x="733650" y="1810475"/>
            <a:ext cx="5227500" cy="929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b="1" lang="en" sz="2200">
                <a:solidFill>
                  <a:schemeClr val="dk1"/>
                </a:solidFill>
                <a:latin typeface="Rubik"/>
                <a:ea typeface="Rubik"/>
                <a:cs typeface="Rubik"/>
                <a:sym typeface="Rubik"/>
              </a:rPr>
              <a:t>Case Study : Problem Statement</a:t>
            </a:r>
            <a:endParaRPr b="1" sz="2200">
              <a:solidFill>
                <a:schemeClr val="dk1"/>
              </a:solidFill>
              <a:latin typeface="Rubik"/>
              <a:ea typeface="Rubik"/>
              <a:cs typeface="Rubik"/>
              <a:sym typeface="Rubik"/>
            </a:endParaRPr>
          </a:p>
          <a:p>
            <a:pPr indent="0" lvl="0" marL="0" marR="0" rtl="0" algn="l">
              <a:lnSpc>
                <a:spcPct val="100000"/>
              </a:lnSpc>
              <a:spcBef>
                <a:spcPts val="0"/>
              </a:spcBef>
              <a:spcAft>
                <a:spcPts val="0"/>
              </a:spcAft>
              <a:buClr>
                <a:schemeClr val="dk1"/>
              </a:buClr>
              <a:buSzPts val="2900"/>
              <a:buFont typeface="Arial"/>
              <a:buNone/>
            </a:pPr>
            <a:r>
              <a:t/>
            </a:r>
            <a:endParaRPr b="1" sz="2200">
              <a:solidFill>
                <a:schemeClr val="dk1"/>
              </a:solidFill>
              <a:latin typeface="Rubik"/>
              <a:ea typeface="Rubik"/>
              <a:cs typeface="Rubik"/>
              <a:sym typeface="Rubik"/>
            </a:endParaRPr>
          </a:p>
        </p:txBody>
      </p:sp>
      <p:sp>
        <p:nvSpPr>
          <p:cNvPr id="146" name="Google Shape;146;g16ce5dd3efc_0_15"/>
          <p:cNvSpPr txBox="1"/>
          <p:nvPr/>
        </p:nvSpPr>
        <p:spPr>
          <a:xfrm>
            <a:off x="733650" y="2333675"/>
            <a:ext cx="761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rgbClr val="333333"/>
                </a:solidFill>
                <a:latin typeface="Rubik"/>
                <a:ea typeface="Rubik"/>
                <a:cs typeface="Rubik"/>
                <a:sym typeface="Rubik"/>
              </a:rPr>
              <a:t>Sering kali kebanyakan </a:t>
            </a:r>
            <a:r>
              <a:rPr lang="en" sz="1200">
                <a:solidFill>
                  <a:srgbClr val="333333"/>
                </a:solidFill>
                <a:latin typeface="Rubik"/>
                <a:ea typeface="Rubik"/>
                <a:cs typeface="Rubik"/>
                <a:sym typeface="Rubik"/>
              </a:rPr>
              <a:t>orang </a:t>
            </a:r>
            <a:r>
              <a:rPr lang="en" sz="1200">
                <a:solidFill>
                  <a:srgbClr val="333333"/>
                </a:solidFill>
                <a:latin typeface="Rubik"/>
                <a:ea typeface="Rubik"/>
                <a:cs typeface="Rubik"/>
                <a:sym typeface="Rubik"/>
              </a:rPr>
              <a:t>berfikir bahwa rumitnya proses untuk menjadi investor/pemodal yang bisa memberikan modal bisnis di berbagai platform yang ada, sehingga membuat calon i</a:t>
            </a:r>
            <a:r>
              <a:rPr lang="en" sz="1200">
                <a:solidFill>
                  <a:srgbClr val="333333"/>
                </a:solidFill>
                <a:latin typeface="Rubik"/>
                <a:ea typeface="Rubik"/>
                <a:cs typeface="Rubik"/>
                <a:sym typeface="Rubik"/>
              </a:rPr>
              <a:t>nvestor/pemodal</a:t>
            </a:r>
            <a:r>
              <a:rPr lang="en" sz="1200">
                <a:solidFill>
                  <a:srgbClr val="333333"/>
                </a:solidFill>
                <a:latin typeface="Rubik"/>
                <a:ea typeface="Rubik"/>
                <a:cs typeface="Rubik"/>
                <a:sym typeface="Rubik"/>
              </a:rPr>
              <a:t> merasa kesulitan atau bahkan enggan </a:t>
            </a:r>
            <a:r>
              <a:rPr lang="en" sz="1200">
                <a:solidFill>
                  <a:srgbClr val="333333"/>
                </a:solidFill>
                <a:latin typeface="Rubik"/>
                <a:ea typeface="Rubik"/>
                <a:cs typeface="Rubik"/>
                <a:sym typeface="Rubik"/>
                <a:extLst>
                  <a:ext uri="http://customooxmlschemas.google.com/">
                    <go:slidesCustomData xmlns:go="http://customooxmlschemas.google.com/" textRoundtripDataId="2"/>
                  </a:ext>
                </a:extLst>
              </a:rPr>
              <a:t>untuk</a:t>
            </a:r>
            <a:r>
              <a:rPr lang="en" sz="1200">
                <a:solidFill>
                  <a:srgbClr val="333333"/>
                </a:solidFill>
                <a:latin typeface="Rubik"/>
                <a:ea typeface="Rubik"/>
                <a:cs typeface="Rubik"/>
                <a:sym typeface="Rubik"/>
              </a:rPr>
              <a:t> menjadi investor di platform online.</a:t>
            </a:r>
            <a:endParaRPr sz="1200">
              <a:solidFill>
                <a:srgbClr val="333333"/>
              </a:solidFill>
              <a:latin typeface="Rubik"/>
              <a:ea typeface="Rubik"/>
              <a:cs typeface="Rubik"/>
              <a:sym typeface="Rubik"/>
            </a:endParaRPr>
          </a:p>
        </p:txBody>
      </p:sp>
      <p:pic>
        <p:nvPicPr>
          <p:cNvPr id="147" name="Google Shape;147;g16ce5dd3efc_0_15"/>
          <p:cNvPicPr preferRelativeResize="0"/>
          <p:nvPr/>
        </p:nvPicPr>
        <p:blipFill>
          <a:blip r:embed="rId4">
            <a:alphaModFix/>
          </a:blip>
          <a:stretch>
            <a:fillRect/>
          </a:stretch>
        </p:blipFill>
        <p:spPr>
          <a:xfrm>
            <a:off x="8015927" y="442425"/>
            <a:ext cx="967649" cy="3227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